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68" r:id="rId2"/>
    <p:sldId id="269" r:id="rId3"/>
    <p:sldId id="281" r:id="rId4"/>
    <p:sldId id="285" r:id="rId5"/>
    <p:sldId id="305" r:id="rId6"/>
    <p:sldId id="306" r:id="rId7"/>
    <p:sldId id="271" r:id="rId8"/>
    <p:sldId id="308" r:id="rId9"/>
    <p:sldId id="309" r:id="rId10"/>
    <p:sldId id="311" r:id="rId11"/>
    <p:sldId id="307" r:id="rId12"/>
    <p:sldId id="315" r:id="rId13"/>
    <p:sldId id="310" r:id="rId14"/>
    <p:sldId id="286" r:id="rId15"/>
    <p:sldId id="277" r:id="rId16"/>
    <p:sldId id="312" r:id="rId17"/>
    <p:sldId id="298" r:id="rId18"/>
    <p:sldId id="313" r:id="rId19"/>
    <p:sldId id="314" r:id="rId20"/>
    <p:sldId id="316" r:id="rId21"/>
    <p:sldId id="276"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6"/>
    <p:restoredTop sz="81520" autoAdjust="0"/>
  </p:normalViewPr>
  <p:slideViewPr>
    <p:cSldViewPr snapToGrid="0" snapToObjects="1">
      <p:cViewPr varScale="1">
        <p:scale>
          <a:sx n="66" d="100"/>
          <a:sy n="66" d="100"/>
        </p:scale>
        <p:origin x="1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BABDB5-4ACD-4F61-9EB7-7054C4AF4CD6}" type="datetimeFigureOut">
              <a:rPr lang="en-US" smtClean="0"/>
              <a:t>10/2/17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886943C-C54E-4999-AB3D-AACE8A9C68E2}" type="slidenum">
              <a:rPr lang="en-US" smtClean="0"/>
              <a:t>‹#›</a:t>
            </a:fld>
            <a:endParaRPr lang="en-US"/>
          </a:p>
        </p:txBody>
      </p:sp>
    </p:spTree>
    <p:extLst>
      <p:ext uri="{BB962C8B-B14F-4D97-AF65-F5344CB8AC3E}">
        <p14:creationId xmlns:p14="http://schemas.microsoft.com/office/powerpoint/2010/main" val="90758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Thank you for coming to our webinar.  I am so excited to share some ideas that you will be able to use in the classroom immediately.  </a:t>
            </a:r>
            <a:endParaRPr lang="en-US" dirty="0"/>
          </a:p>
        </p:txBody>
      </p:sp>
      <p:sp>
        <p:nvSpPr>
          <p:cNvPr id="4" name="Slide Number Placeholder 3"/>
          <p:cNvSpPr>
            <a:spLocks noGrp="1"/>
          </p:cNvSpPr>
          <p:nvPr>
            <p:ph type="sldNum" sz="quarter" idx="10"/>
          </p:nvPr>
        </p:nvSpPr>
        <p:spPr/>
        <p:txBody>
          <a:bodyPr/>
          <a:lstStyle/>
          <a:p>
            <a:fld id="{7886943C-C54E-4999-AB3D-AACE8A9C68E2}" type="slidenum">
              <a:rPr lang="en-US" smtClean="0"/>
              <a:t>1</a:t>
            </a:fld>
            <a:endParaRPr lang="en-US"/>
          </a:p>
        </p:txBody>
      </p:sp>
    </p:spTree>
    <p:extLst>
      <p:ext uri="{BB962C8B-B14F-4D97-AF65-F5344CB8AC3E}">
        <p14:creationId xmlns:p14="http://schemas.microsoft.com/office/powerpoint/2010/main" val="153571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here</a:t>
            </a:r>
            <a:r>
              <a:rPr lang="en-US" b="1" baseline="0" dirty="0" smtClean="0"/>
              <a:t> is an example.</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10</a:t>
            </a:fld>
            <a:endParaRPr lang="en-US"/>
          </a:p>
        </p:txBody>
      </p:sp>
    </p:spTree>
    <p:extLst>
      <p:ext uri="{BB962C8B-B14F-4D97-AF65-F5344CB8AC3E}">
        <p14:creationId xmlns:p14="http://schemas.microsoft.com/office/powerpoint/2010/main" val="1357561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11</a:t>
            </a:fld>
            <a:endParaRPr lang="en-US"/>
          </a:p>
        </p:txBody>
      </p:sp>
    </p:spTree>
    <p:extLst>
      <p:ext uri="{BB962C8B-B14F-4D97-AF65-F5344CB8AC3E}">
        <p14:creationId xmlns:p14="http://schemas.microsoft.com/office/powerpoint/2010/main" val="157603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smtClean="0"/>
              <a:t>ESL</a:t>
            </a:r>
            <a:r>
              <a:rPr lang="en-US" b="1" baseline="0" dirty="0" smtClean="0"/>
              <a:t> Adult Education Books always have the standard units on “workplace”.</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12</a:t>
            </a:fld>
            <a:endParaRPr lang="en-US"/>
          </a:p>
        </p:txBody>
      </p:sp>
    </p:spTree>
    <p:extLst>
      <p:ext uri="{BB962C8B-B14F-4D97-AF65-F5344CB8AC3E}">
        <p14:creationId xmlns:p14="http://schemas.microsoft.com/office/powerpoint/2010/main" val="415894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are</a:t>
            </a:r>
            <a:r>
              <a:rPr lang="en-US" b="1" baseline="0" dirty="0" smtClean="0"/>
              <a:t> examples of other “employability activities”.  All employability activities are highlighted in the Lesson Planner.</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13</a:t>
            </a:fld>
            <a:endParaRPr lang="en-US"/>
          </a:p>
        </p:txBody>
      </p:sp>
    </p:spTree>
    <p:extLst>
      <p:ext uri="{BB962C8B-B14F-4D97-AF65-F5344CB8AC3E}">
        <p14:creationId xmlns:p14="http://schemas.microsoft.com/office/powerpoint/2010/main" val="218669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also have the ultimate in workplace and critical thinking.  Projects</a:t>
            </a:r>
            <a:r>
              <a:rPr lang="en-US" b="1" baseline="0" dirty="0" smtClean="0"/>
              <a:t> are also ideal for EL Civics applications.</a:t>
            </a:r>
            <a:endParaRPr lang="en-US" b="0" dirty="0"/>
          </a:p>
        </p:txBody>
      </p:sp>
      <p:sp>
        <p:nvSpPr>
          <p:cNvPr id="4" name="Slide Number Placeholder 3"/>
          <p:cNvSpPr>
            <a:spLocks noGrp="1"/>
          </p:cNvSpPr>
          <p:nvPr>
            <p:ph type="sldNum" sz="quarter" idx="10"/>
          </p:nvPr>
        </p:nvSpPr>
        <p:spPr/>
        <p:txBody>
          <a:bodyPr/>
          <a:lstStyle/>
          <a:p>
            <a:fld id="{7886943C-C54E-4999-AB3D-AACE8A9C68E2}" type="slidenum">
              <a:rPr lang="en-US" smtClean="0"/>
              <a:t>14</a:t>
            </a:fld>
            <a:endParaRPr lang="en-US"/>
          </a:p>
        </p:txBody>
      </p:sp>
    </p:spTree>
    <p:extLst>
      <p:ext uri="{BB962C8B-B14F-4D97-AF65-F5344CB8AC3E}">
        <p14:creationId xmlns:p14="http://schemas.microsoft.com/office/powerpoint/2010/main" val="157605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Look at these!</a:t>
            </a:r>
            <a:endParaRPr lang="en-US" b="0" dirty="0"/>
          </a:p>
        </p:txBody>
      </p:sp>
      <p:sp>
        <p:nvSpPr>
          <p:cNvPr id="4" name="Slide Number Placeholder 3"/>
          <p:cNvSpPr>
            <a:spLocks noGrp="1"/>
          </p:cNvSpPr>
          <p:nvPr>
            <p:ph type="sldNum" sz="quarter" idx="10"/>
          </p:nvPr>
        </p:nvSpPr>
        <p:spPr/>
        <p:txBody>
          <a:bodyPr/>
          <a:lstStyle/>
          <a:p>
            <a:fld id="{7886943C-C54E-4999-AB3D-AACE8A9C68E2}" type="slidenum">
              <a:rPr lang="en-US" smtClean="0"/>
              <a:t>15</a:t>
            </a:fld>
            <a:endParaRPr lang="en-US"/>
          </a:p>
        </p:txBody>
      </p:sp>
    </p:spTree>
    <p:extLst>
      <p:ext uri="{BB962C8B-B14F-4D97-AF65-F5344CB8AC3E}">
        <p14:creationId xmlns:p14="http://schemas.microsoft.com/office/powerpoint/2010/main" val="61653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are examples of workplace activities we use in Stand Out.  You will find these in the Lesson Planner.</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16</a:t>
            </a:fld>
            <a:endParaRPr lang="en-US"/>
          </a:p>
        </p:txBody>
      </p:sp>
    </p:spTree>
    <p:extLst>
      <p:ext uri="{BB962C8B-B14F-4D97-AF65-F5344CB8AC3E}">
        <p14:creationId xmlns:p14="http://schemas.microsoft.com/office/powerpoint/2010/main" val="175471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Look at these!</a:t>
            </a:r>
            <a:endParaRPr lang="en-US" b="0" dirty="0"/>
          </a:p>
        </p:txBody>
      </p:sp>
      <p:sp>
        <p:nvSpPr>
          <p:cNvPr id="4" name="Slide Number Placeholder 3"/>
          <p:cNvSpPr>
            <a:spLocks noGrp="1"/>
          </p:cNvSpPr>
          <p:nvPr>
            <p:ph type="sldNum" sz="quarter" idx="10"/>
          </p:nvPr>
        </p:nvSpPr>
        <p:spPr/>
        <p:txBody>
          <a:bodyPr/>
          <a:lstStyle/>
          <a:p>
            <a:fld id="{7886943C-C54E-4999-AB3D-AACE8A9C68E2}" type="slidenum">
              <a:rPr lang="en-US" smtClean="0"/>
              <a:t>17</a:t>
            </a:fld>
            <a:endParaRPr lang="en-US"/>
          </a:p>
        </p:txBody>
      </p:sp>
    </p:spTree>
    <p:extLst>
      <p:ext uri="{BB962C8B-B14F-4D97-AF65-F5344CB8AC3E}">
        <p14:creationId xmlns:p14="http://schemas.microsoft.com/office/powerpoint/2010/main" val="1148370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But they don’t have to be on a workplace theme to promote employability.  Look at this one.  First students are asked to gather information.</a:t>
            </a:r>
            <a:r>
              <a:rPr lang="en-US" b="1" baseline="0" dirty="0" smtClean="0"/>
              <a:t>  Then…</a:t>
            </a:r>
            <a:endParaRPr lang="en-US" b="0" dirty="0"/>
          </a:p>
        </p:txBody>
      </p:sp>
      <p:sp>
        <p:nvSpPr>
          <p:cNvPr id="4" name="Slide Number Placeholder 3"/>
          <p:cNvSpPr>
            <a:spLocks noGrp="1"/>
          </p:cNvSpPr>
          <p:nvPr>
            <p:ph type="sldNum" sz="quarter" idx="10"/>
          </p:nvPr>
        </p:nvSpPr>
        <p:spPr/>
        <p:txBody>
          <a:bodyPr/>
          <a:lstStyle/>
          <a:p>
            <a:fld id="{7886943C-C54E-4999-AB3D-AACE8A9C68E2}" type="slidenum">
              <a:rPr lang="en-US" smtClean="0"/>
              <a:t>18</a:t>
            </a:fld>
            <a:endParaRPr lang="en-US"/>
          </a:p>
        </p:txBody>
      </p:sp>
    </p:spTree>
    <p:extLst>
      <p:ext uri="{BB962C8B-B14F-4D97-AF65-F5344CB8AC3E}">
        <p14:creationId xmlns:p14="http://schemas.microsoft.com/office/powerpoint/2010/main" val="633257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Continued from last slide.</a:t>
            </a:r>
            <a:endParaRPr lang="en-US" b="0" dirty="0"/>
          </a:p>
        </p:txBody>
      </p:sp>
      <p:sp>
        <p:nvSpPr>
          <p:cNvPr id="4" name="Slide Number Placeholder 3"/>
          <p:cNvSpPr>
            <a:spLocks noGrp="1"/>
          </p:cNvSpPr>
          <p:nvPr>
            <p:ph type="sldNum" sz="quarter" idx="10"/>
          </p:nvPr>
        </p:nvSpPr>
        <p:spPr/>
        <p:txBody>
          <a:bodyPr/>
          <a:lstStyle/>
          <a:p>
            <a:fld id="{7886943C-C54E-4999-AB3D-AACE8A9C68E2}" type="slidenum">
              <a:rPr lang="en-US" smtClean="0"/>
              <a:t>19</a:t>
            </a:fld>
            <a:endParaRPr lang="en-US"/>
          </a:p>
        </p:txBody>
      </p:sp>
    </p:spTree>
    <p:extLst>
      <p:ext uri="{BB962C8B-B14F-4D97-AF65-F5344CB8AC3E}">
        <p14:creationId xmlns:p14="http://schemas.microsoft.com/office/powerpoint/2010/main" val="222703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workshop is designed for anyone interested in Stand Out and developing their students’ employability skills.  There is a lot to cover in 1 hour so let’s get right to it.</a:t>
            </a:r>
            <a:endParaRPr lang="en-US" dirty="0"/>
          </a:p>
        </p:txBody>
      </p:sp>
      <p:sp>
        <p:nvSpPr>
          <p:cNvPr id="4" name="Slide Number Placeholder 3"/>
          <p:cNvSpPr>
            <a:spLocks noGrp="1"/>
          </p:cNvSpPr>
          <p:nvPr>
            <p:ph type="sldNum" sz="quarter" idx="10"/>
          </p:nvPr>
        </p:nvSpPr>
        <p:spPr/>
        <p:txBody>
          <a:bodyPr/>
          <a:lstStyle/>
          <a:p>
            <a:fld id="{7886943C-C54E-4999-AB3D-AACE8A9C68E2}" type="slidenum">
              <a:rPr lang="en-US" smtClean="0"/>
              <a:t>2</a:t>
            </a:fld>
            <a:endParaRPr lang="en-US"/>
          </a:p>
        </p:txBody>
      </p:sp>
    </p:spTree>
    <p:extLst>
      <p:ext uri="{BB962C8B-B14F-4D97-AF65-F5344CB8AC3E}">
        <p14:creationId xmlns:p14="http://schemas.microsoft.com/office/powerpoint/2010/main" val="298950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best way to get most out of Stand Out is to understand where we as authors are coming from!  There</a:t>
            </a:r>
            <a:r>
              <a:rPr lang="en-US" b="1" baseline="0" dirty="0" smtClean="0"/>
              <a:t> is so much to consider anymore when you walk into the classroom.  It can be overwhelming when we are bombarded by standards and new teaching methods.  How do we interpret those standards?  What do they really mean in the classroom.  I hope you have gotten a little out of our discussion today.</a:t>
            </a:r>
            <a:endParaRPr lang="en-US" dirty="0"/>
          </a:p>
        </p:txBody>
      </p:sp>
      <p:sp>
        <p:nvSpPr>
          <p:cNvPr id="4" name="Slide Number Placeholder 3"/>
          <p:cNvSpPr>
            <a:spLocks noGrp="1"/>
          </p:cNvSpPr>
          <p:nvPr>
            <p:ph type="sldNum" sz="quarter" idx="10"/>
          </p:nvPr>
        </p:nvSpPr>
        <p:spPr/>
        <p:txBody>
          <a:bodyPr/>
          <a:lstStyle/>
          <a:p>
            <a:fld id="{7886943C-C54E-4999-AB3D-AACE8A9C68E2}" type="slidenum">
              <a:rPr lang="en-US" smtClean="0"/>
              <a:t>20</a:t>
            </a:fld>
            <a:endParaRPr lang="en-US"/>
          </a:p>
        </p:txBody>
      </p:sp>
    </p:spTree>
    <p:extLst>
      <p:ext uri="{BB962C8B-B14F-4D97-AF65-F5344CB8AC3E}">
        <p14:creationId xmlns:p14="http://schemas.microsoft.com/office/powerpoint/2010/main" val="211694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86943C-C54E-4999-AB3D-AACE8A9C68E2}" type="slidenum">
              <a:rPr lang="en-US" smtClean="0"/>
              <a:t>21</a:t>
            </a:fld>
            <a:endParaRPr lang="en-US"/>
          </a:p>
        </p:txBody>
      </p:sp>
    </p:spTree>
    <p:extLst>
      <p:ext uri="{BB962C8B-B14F-4D97-AF65-F5344CB8AC3E}">
        <p14:creationId xmlns:p14="http://schemas.microsoft.com/office/powerpoint/2010/main" val="37764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best way to get most out of Stand Out is to understand where we as authors are coming from!  There</a:t>
            </a:r>
            <a:r>
              <a:rPr lang="en-US" b="1" baseline="0" dirty="0" smtClean="0"/>
              <a:t> is so much to consider anymore when you walk into the classroom.  It can be overwhelming when we are bombarded by standards and new teaching methods.  How do we interpret those standards?  What do they really mean in the classroom.  That is really the purpose of this webinar.  We will talk specifically about employability in this webinar. </a:t>
            </a:r>
            <a:endParaRPr lang="en-US" dirty="0"/>
          </a:p>
        </p:txBody>
      </p:sp>
      <p:sp>
        <p:nvSpPr>
          <p:cNvPr id="4" name="Slide Number Placeholder 3"/>
          <p:cNvSpPr>
            <a:spLocks noGrp="1"/>
          </p:cNvSpPr>
          <p:nvPr>
            <p:ph type="sldNum" sz="quarter" idx="10"/>
          </p:nvPr>
        </p:nvSpPr>
        <p:spPr/>
        <p:txBody>
          <a:bodyPr/>
          <a:lstStyle/>
          <a:p>
            <a:fld id="{7886943C-C54E-4999-AB3D-AACE8A9C68E2}" type="slidenum">
              <a:rPr lang="en-US" smtClean="0"/>
              <a:t>3</a:t>
            </a:fld>
            <a:endParaRPr lang="en-US"/>
          </a:p>
        </p:txBody>
      </p:sp>
    </p:spTree>
    <p:extLst>
      <p:ext uri="{BB962C8B-B14F-4D97-AF65-F5344CB8AC3E}">
        <p14:creationId xmlns:p14="http://schemas.microsoft.com/office/powerpoint/2010/main" val="112193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4</a:t>
            </a:fld>
            <a:endParaRPr lang="en-US"/>
          </a:p>
        </p:txBody>
      </p:sp>
    </p:spTree>
    <p:extLst>
      <p:ext uri="{BB962C8B-B14F-4D97-AF65-F5344CB8AC3E}">
        <p14:creationId xmlns:p14="http://schemas.microsoft.com/office/powerpoint/2010/main" val="12035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smtClean="0"/>
              <a:t>Notice how SCANS and the Newer Employability Framework compare.</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5</a:t>
            </a:fld>
            <a:endParaRPr lang="en-US"/>
          </a:p>
        </p:txBody>
      </p:sp>
    </p:spTree>
    <p:extLst>
      <p:ext uri="{BB962C8B-B14F-4D97-AF65-F5344CB8AC3E}">
        <p14:creationId xmlns:p14="http://schemas.microsoft.com/office/powerpoint/2010/main" val="60925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smtClean="0"/>
              <a:t>Here are a few “Soft Skills” that we ask students to do so they are more</a:t>
            </a:r>
            <a:r>
              <a:rPr lang="en-US" b="1" baseline="0" dirty="0" smtClean="0"/>
              <a:t> prepared for the workplace.  Type into the chat pod others you might consider.  After 1 minute, click.</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6</a:t>
            </a:fld>
            <a:endParaRPr lang="en-US"/>
          </a:p>
        </p:txBody>
      </p:sp>
    </p:spTree>
    <p:extLst>
      <p:ext uri="{BB962C8B-B14F-4D97-AF65-F5344CB8AC3E}">
        <p14:creationId xmlns:p14="http://schemas.microsoft.com/office/powerpoint/2010/main" val="294131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First</a:t>
            </a:r>
            <a:r>
              <a:rPr lang="en-US" b="1" baseline="0" dirty="0" smtClean="0"/>
              <a:t> ask what is Critical thinking.  Write a guiding principle.  </a:t>
            </a:r>
            <a:r>
              <a:rPr lang="en-US" b="1" dirty="0" smtClean="0"/>
              <a:t>This is the</a:t>
            </a:r>
            <a:r>
              <a:rPr lang="en-US" b="1" baseline="0" dirty="0" smtClean="0"/>
              <a:t> guiding principle we used to write our materials and the guiding principle I use every day in my classroom.</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7</a:t>
            </a:fld>
            <a:endParaRPr lang="en-US"/>
          </a:p>
        </p:txBody>
      </p:sp>
    </p:spTree>
    <p:extLst>
      <p:ext uri="{BB962C8B-B14F-4D97-AF65-F5344CB8AC3E}">
        <p14:creationId xmlns:p14="http://schemas.microsoft.com/office/powerpoint/2010/main" val="234562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are some activities we routinely do in Stand Out.</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8</a:t>
            </a:fld>
            <a:endParaRPr lang="en-US"/>
          </a:p>
        </p:txBody>
      </p:sp>
    </p:spTree>
    <p:extLst>
      <p:ext uri="{BB962C8B-B14F-4D97-AF65-F5344CB8AC3E}">
        <p14:creationId xmlns:p14="http://schemas.microsoft.com/office/powerpoint/2010/main" val="373028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So</a:t>
            </a:r>
            <a:r>
              <a:rPr lang="en-US" b="1" baseline="0" smtClean="0"/>
              <a:t> </a:t>
            </a:r>
            <a:r>
              <a:rPr lang="en-US" b="1" smtClean="0"/>
              <a:t>here </a:t>
            </a:r>
            <a:r>
              <a:rPr lang="en-US" b="1" dirty="0" smtClean="0"/>
              <a:t>are examples</a:t>
            </a:r>
            <a:endParaRPr lang="en-US" b="1" dirty="0"/>
          </a:p>
        </p:txBody>
      </p:sp>
      <p:sp>
        <p:nvSpPr>
          <p:cNvPr id="4" name="Slide Number Placeholder 3"/>
          <p:cNvSpPr>
            <a:spLocks noGrp="1"/>
          </p:cNvSpPr>
          <p:nvPr>
            <p:ph type="sldNum" sz="quarter" idx="10"/>
          </p:nvPr>
        </p:nvSpPr>
        <p:spPr/>
        <p:txBody>
          <a:bodyPr/>
          <a:lstStyle/>
          <a:p>
            <a:fld id="{7886943C-C54E-4999-AB3D-AACE8A9C68E2}" type="slidenum">
              <a:rPr lang="en-US" smtClean="0"/>
              <a:t>9</a:t>
            </a:fld>
            <a:endParaRPr lang="en-US"/>
          </a:p>
        </p:txBody>
      </p:sp>
    </p:spTree>
    <p:extLst>
      <p:ext uri="{BB962C8B-B14F-4D97-AF65-F5344CB8AC3E}">
        <p14:creationId xmlns:p14="http://schemas.microsoft.com/office/powerpoint/2010/main" val="204109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4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05898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5461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166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59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35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075939"/>
            <a:ext cx="7886700" cy="1325563"/>
          </a:xfrm>
          <a:prstGeom prst="rect">
            <a:avLst/>
          </a:prstGeom>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536438"/>
            <a:ext cx="7886700" cy="2436659"/>
          </a:xfrm>
          <a:prstGeom prst="rect">
            <a:avLst/>
          </a:prstGeo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8564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129540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7162800" y="6448425"/>
            <a:ext cx="1066800" cy="180976"/>
          </a:xfrm>
          <a:prstGeom prst="rect">
            <a:avLst/>
          </a:prstGeom>
        </p:spPr>
        <p:txBody>
          <a:bodyPr/>
          <a:lstStyle/>
          <a:p>
            <a:fld id="{E20C624E-DF92-4841-B9B9-DD11AA239B85}" type="datetime1">
              <a:rPr lang="en-US"/>
              <a:t>10/2/17</a:t>
            </a:fld>
            <a:endParaRPr/>
          </a:p>
        </p:txBody>
      </p:sp>
      <p:sp>
        <p:nvSpPr>
          <p:cNvPr id="4" name="Footer Placeholder 3"/>
          <p:cNvSpPr>
            <a:spLocks noGrp="1"/>
          </p:cNvSpPr>
          <p:nvPr>
            <p:ph type="ftr" sz="quarter" idx="11"/>
          </p:nvPr>
        </p:nvSpPr>
        <p:spPr>
          <a:xfrm>
            <a:off x="914401" y="6448425"/>
            <a:ext cx="6217920" cy="180976"/>
          </a:xfrm>
          <a:prstGeom prst="rect">
            <a:avLst/>
          </a:prstGeom>
        </p:spPr>
        <p:txBody>
          <a:bodyPr/>
          <a:lstStyle/>
          <a:p>
            <a:endParaRPr/>
          </a:p>
        </p:txBody>
      </p:sp>
      <p:sp>
        <p:nvSpPr>
          <p:cNvPr id="5" name="Slide Number Placeholder 4"/>
          <p:cNvSpPr>
            <a:spLocks noGrp="1"/>
          </p:cNvSpPr>
          <p:nvPr>
            <p:ph type="sldNum" sz="quarter" idx="12"/>
          </p:nvPr>
        </p:nvSpPr>
        <p:spPr>
          <a:xfrm>
            <a:off x="8305800" y="6448425"/>
            <a:ext cx="609600" cy="180976"/>
          </a:xfrm>
          <a:prstGeom prst="rect">
            <a:avLst/>
          </a:prstGeom>
        </p:spPr>
        <p:txBody>
          <a:bodyPr/>
          <a:lstStyle/>
          <a:p>
            <a:fld id="{34C99D79-8A4B-4031-B1E0-AF26F8EDF2BC}" type="slidenum">
              <a:rPr/>
              <a:t>‹#›</a:t>
            </a:fld>
            <a:endParaRPr/>
          </a:p>
        </p:txBody>
      </p:sp>
    </p:spTree>
    <p:extLst>
      <p:ext uri="{BB962C8B-B14F-4D97-AF65-F5344CB8AC3E}">
        <p14:creationId xmlns:p14="http://schemas.microsoft.com/office/powerpoint/2010/main" val="3581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2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66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65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23888" y="2123768"/>
            <a:ext cx="7886700" cy="1878270"/>
          </a:xfrm>
          <a:prstGeom prst="rect">
            <a:avLst/>
          </a:prstGeom>
        </p:spPr>
        <p:txBody>
          <a:bodyPr wrap="square" anchor="b">
            <a:normAutofit/>
          </a:bodyPr>
          <a:lstStyle>
            <a:lvl1pPr>
              <a:defRPr sz="6000">
                <a:solidFill>
                  <a:schemeClr val="accent2">
                    <a:lumMod val="75000"/>
                  </a:schemeClr>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623888" y="4029026"/>
            <a:ext cx="7886700" cy="1500187"/>
          </a:xfrm>
          <a:prstGeom prst="rect">
            <a:avLst/>
          </a:prstGeom>
        </p:spPr>
        <p:txBody>
          <a:bodyPr/>
          <a:lstStyle>
            <a:lvl1pPr marL="0" indent="0">
              <a:buNone/>
              <a:defRPr sz="240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4263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64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044233"/>
          </a:xfrm>
          <a:prstGeom prst="rect">
            <a:avLst/>
          </a:prstGeo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188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044233"/>
          </a:xfrm>
          <a:prstGeom prst="rect">
            <a:avLst/>
          </a:prstGeo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111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989243"/>
      </p:ext>
    </p:extLst>
  </p:cSld>
  <p:clrMap bg1="lt1" tx1="dk1" bg2="lt2" tx2="dk2" accent1="accent1" accent2="accent2" accent3="accent3" accent4="accent4" accent5="accent5" accent6="accent6" hlink="hlink" folHlink="folHlink"/>
  <p:sldLayoutIdLst>
    <p:sldLayoutId id="2147483680" r:id="rId1"/>
    <p:sldLayoutId id="2147483679" r:id="rId2"/>
    <p:sldLayoutId id="2147483672" r:id="rId3"/>
    <p:sldLayoutId id="2147483681" r:id="rId4"/>
    <p:sldLayoutId id="2147483683" r:id="rId5"/>
    <p:sldLayoutId id="2147483661" r:id="rId6"/>
    <p:sldLayoutId id="2147483673" r:id="rId7"/>
    <p:sldLayoutId id="2147483682" r:id="rId8"/>
    <p:sldLayoutId id="2147483662" r:id="rId9"/>
    <p:sldLayoutId id="2147483674" r:id="rId10"/>
    <p:sldLayoutId id="2147483675" r:id="rId11"/>
    <p:sldLayoutId id="2147483676" r:id="rId12"/>
    <p:sldLayoutId id="2147483677" r:id="rId13"/>
    <p:sldLayoutId id="2147483678" r:id="rId14"/>
    <p:sldLayoutId id="214748368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90" y="159529"/>
            <a:ext cx="8450496" cy="2057231"/>
          </a:xfrm>
          <a:prstGeom prst="rect">
            <a:avLst/>
          </a:prstGeom>
        </p:spPr>
        <p:txBody>
          <a:bodyPr/>
          <a:lstStyle/>
          <a:p>
            <a:r>
              <a:rPr lang="en-US" sz="4000" b="1" dirty="0"/>
              <a:t>The Art of Making Students </a:t>
            </a:r>
            <a:r>
              <a:rPr lang="en-US" sz="4000" b="1" dirty="0" smtClean="0"/>
              <a:t/>
            </a:r>
            <a:br>
              <a:rPr lang="en-US" sz="4000" b="1" dirty="0" smtClean="0"/>
            </a:br>
            <a:r>
              <a:rPr lang="en-US" sz="4000" b="1" dirty="0" smtClean="0"/>
              <a:t>More Employable with</a:t>
            </a:r>
            <a:endParaRPr lang="en-US" sz="4000" b="1" dirty="0">
              <a:latin typeface="Adobe Gothic Std B" panose="020B0800000000000000" pitchFamily="34" charset="-128"/>
              <a:ea typeface="Adobe Gothic Std B" panose="020B0800000000000000" pitchFamily="34" charset="-128"/>
            </a:endParaRPr>
          </a:p>
        </p:txBody>
      </p:sp>
      <p:sp>
        <p:nvSpPr>
          <p:cNvPr id="6" name="TextBox 5"/>
          <p:cNvSpPr txBox="1"/>
          <p:nvPr/>
        </p:nvSpPr>
        <p:spPr>
          <a:xfrm>
            <a:off x="5180565" y="4938890"/>
            <a:ext cx="3145133" cy="461665"/>
          </a:xfrm>
          <a:prstGeom prst="rect">
            <a:avLst/>
          </a:prstGeom>
          <a:noFill/>
        </p:spPr>
        <p:txBody>
          <a:bodyPr wrap="square" rtlCol="0">
            <a:spAutoFit/>
          </a:bodyPr>
          <a:lstStyle/>
          <a:p>
            <a:r>
              <a:rPr lang="en-US" sz="2400" dirty="0" smtClean="0"/>
              <a:t>Webinar by Rob Jenkins</a:t>
            </a:r>
            <a:endParaRPr lang="en-US" sz="2400" dirty="0"/>
          </a:p>
        </p:txBody>
      </p:sp>
      <p:pic>
        <p:nvPicPr>
          <p:cNvPr id="5" name="Picture 4"/>
          <p:cNvPicPr/>
          <p:nvPr/>
        </p:nvPicPr>
        <p:blipFill rotWithShape="1">
          <a:blip r:embed="rId3"/>
          <a:srcRect l="4386" t="19548" r="7057" b="17079"/>
          <a:stretch/>
        </p:blipFill>
        <p:spPr bwMode="auto">
          <a:xfrm>
            <a:off x="10048" y="1490003"/>
            <a:ext cx="9133952" cy="34488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024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911" t="32868" r="6457" b="16589"/>
          <a:stretch/>
        </p:blipFill>
        <p:spPr>
          <a:xfrm>
            <a:off x="164731" y="180754"/>
            <a:ext cx="4167963" cy="3466214"/>
          </a:xfrm>
          <a:prstGeom prst="rect">
            <a:avLst/>
          </a:prstGeom>
        </p:spPr>
      </p:pic>
      <p:sp>
        <p:nvSpPr>
          <p:cNvPr id="5" name="TextBox 4"/>
          <p:cNvSpPr txBox="1"/>
          <p:nvPr/>
        </p:nvSpPr>
        <p:spPr>
          <a:xfrm>
            <a:off x="2945949" y="2208383"/>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2</a:t>
            </a:r>
            <a:endParaRPr lang="en-US" dirty="0">
              <a:solidFill>
                <a:schemeClr val="bg1"/>
              </a:solidFill>
            </a:endParaRPr>
          </a:p>
        </p:txBody>
      </p:sp>
      <p:sp>
        <p:nvSpPr>
          <p:cNvPr id="3" name="Title 2"/>
          <p:cNvSpPr>
            <a:spLocks noGrp="1"/>
          </p:cNvSpPr>
          <p:nvPr>
            <p:ph type="title" idx="4294967295"/>
          </p:nvPr>
        </p:nvSpPr>
        <p:spPr>
          <a:xfrm>
            <a:off x="4733298" y="77013"/>
            <a:ext cx="4198051" cy="691598"/>
          </a:xfrm>
          <a:prstGeom prst="rect">
            <a:avLst/>
          </a:prstGeom>
          <a:noFill/>
        </p:spPr>
        <p:txBody>
          <a:bodyPr>
            <a:noAutofit/>
          </a:bodyPr>
          <a:lstStyle/>
          <a:p>
            <a:pPr algn="ctr"/>
            <a:r>
              <a:rPr lang="en-US" sz="4000" b="1" dirty="0" smtClean="0">
                <a:solidFill>
                  <a:schemeClr val="accent2">
                    <a:lumMod val="75000"/>
                  </a:schemeClr>
                </a:solidFill>
              </a:rPr>
              <a:t>Compare</a:t>
            </a:r>
            <a:br>
              <a:rPr lang="en-US" sz="4000" b="1" dirty="0" smtClean="0">
                <a:solidFill>
                  <a:schemeClr val="accent2">
                    <a:lumMod val="75000"/>
                  </a:schemeClr>
                </a:solidFill>
              </a:rPr>
            </a:br>
            <a:endParaRPr lang="en-US" sz="4000" b="1" dirty="0">
              <a:solidFill>
                <a:schemeClr val="accent2">
                  <a:lumMod val="75000"/>
                </a:schemeClr>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185" t="2470" r="4533" b="15940"/>
          <a:stretch/>
        </p:blipFill>
        <p:spPr>
          <a:xfrm>
            <a:off x="4733298" y="978193"/>
            <a:ext cx="4146699" cy="5156793"/>
          </a:xfrm>
          <a:prstGeom prst="rect">
            <a:avLst/>
          </a:prstGeom>
        </p:spPr>
      </p:pic>
      <p:sp>
        <p:nvSpPr>
          <p:cNvPr id="10" name="TextBox 9"/>
          <p:cNvSpPr txBox="1"/>
          <p:nvPr/>
        </p:nvSpPr>
        <p:spPr>
          <a:xfrm>
            <a:off x="7362005" y="4519193"/>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3</a:t>
            </a:r>
            <a:endParaRPr lang="en-US" dirty="0">
              <a:solidFill>
                <a:schemeClr val="bg1"/>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0745" t="35658" r="4131" b="23256"/>
          <a:stretch/>
        </p:blipFill>
        <p:spPr>
          <a:xfrm>
            <a:off x="198438" y="3854302"/>
            <a:ext cx="4242392" cy="2817628"/>
          </a:xfrm>
          <a:prstGeom prst="rect">
            <a:avLst/>
          </a:prstGeom>
        </p:spPr>
      </p:pic>
      <p:sp>
        <p:nvSpPr>
          <p:cNvPr id="12" name="TextBox 11"/>
          <p:cNvSpPr txBox="1"/>
          <p:nvPr/>
        </p:nvSpPr>
        <p:spPr>
          <a:xfrm>
            <a:off x="3496285" y="6300146"/>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3</a:t>
            </a:r>
            <a:endParaRPr lang="en-US" dirty="0">
              <a:solidFill>
                <a:schemeClr val="bg1"/>
              </a:solidFill>
            </a:endParaRPr>
          </a:p>
        </p:txBody>
      </p:sp>
    </p:spTree>
    <p:extLst>
      <p:ext uri="{BB962C8B-B14F-4D97-AF65-F5344CB8AC3E}">
        <p14:creationId xmlns:p14="http://schemas.microsoft.com/office/powerpoint/2010/main" val="136627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3962" y="236200"/>
            <a:ext cx="8458200" cy="758587"/>
          </a:xfrm>
          <a:prstGeom prst="rect">
            <a:avLst/>
          </a:prstGeom>
        </p:spPr>
        <p:txBody>
          <a:bodyPr>
            <a:noAutofit/>
          </a:bodyPr>
          <a:lstStyle/>
          <a:p>
            <a:r>
              <a:rPr lang="en-US" sz="4000" b="1" i="1" dirty="0" smtClean="0">
                <a:solidFill>
                  <a:schemeClr val="accent2">
                    <a:lumMod val="75000"/>
                  </a:schemeClr>
                </a:solidFill>
              </a:rPr>
              <a:t>What do employability activities look like beyond basic communication?</a:t>
            </a:r>
            <a:endParaRPr lang="en-US" sz="4000" b="1" dirty="0">
              <a:solidFill>
                <a:schemeClr val="accent2">
                  <a:lumMod val="75000"/>
                </a:schemeClr>
              </a:solidFill>
            </a:endParaRPr>
          </a:p>
        </p:txBody>
      </p:sp>
      <p:sp>
        <p:nvSpPr>
          <p:cNvPr id="4" name="Text Box 6"/>
          <p:cNvSpPr txBox="1">
            <a:spLocks noChangeArrowheads="1"/>
          </p:cNvSpPr>
          <p:nvPr/>
        </p:nvSpPr>
        <p:spPr bwMode="auto">
          <a:xfrm>
            <a:off x="715944" y="1666479"/>
            <a:ext cx="81567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342900" indent="-342900">
              <a:lnSpc>
                <a:spcPct val="150000"/>
              </a:lnSpc>
              <a:buFont typeface="Arial" panose="020B0604020202020204" pitchFamily="34" charset="0"/>
              <a:buChar char="•"/>
            </a:pPr>
            <a:r>
              <a:rPr lang="en-US" b="1" dirty="0" smtClean="0"/>
              <a:t>When calculations </a:t>
            </a:r>
            <a:r>
              <a:rPr lang="en-US" b="1" dirty="0"/>
              <a:t>are </a:t>
            </a:r>
            <a:r>
              <a:rPr lang="en-US" b="1" dirty="0" smtClean="0"/>
              <a:t>involved</a:t>
            </a:r>
            <a:r>
              <a:rPr lang="en-US" dirty="0" smtClean="0"/>
              <a:t> </a:t>
            </a:r>
          </a:p>
          <a:p>
            <a:pPr lvl="2">
              <a:lnSpc>
                <a:spcPct val="50000"/>
              </a:lnSpc>
            </a:pPr>
            <a:r>
              <a:rPr lang="en-US" i="1" dirty="0" smtClean="0"/>
              <a:t>Perform </a:t>
            </a:r>
            <a:r>
              <a:rPr lang="en-US" i="1" dirty="0"/>
              <a:t>basic computations.</a:t>
            </a:r>
            <a:endParaRPr lang="en-US" dirty="0"/>
          </a:p>
          <a:p>
            <a:pPr marL="342900" indent="-342900">
              <a:lnSpc>
                <a:spcPct val="150000"/>
              </a:lnSpc>
              <a:buFont typeface="Arial" panose="020B0604020202020204" pitchFamily="34" charset="0"/>
              <a:buChar char="•"/>
            </a:pPr>
            <a:r>
              <a:rPr lang="en-US" b="1" dirty="0" smtClean="0"/>
              <a:t>When a conclusion is required</a:t>
            </a:r>
          </a:p>
          <a:p>
            <a:pPr lvl="2">
              <a:lnSpc>
                <a:spcPct val="50000"/>
              </a:lnSpc>
            </a:pPr>
            <a:r>
              <a:rPr lang="en-US" i="1" dirty="0" smtClean="0"/>
              <a:t>Make </a:t>
            </a:r>
            <a:r>
              <a:rPr lang="en-US" i="1" dirty="0"/>
              <a:t>decisions &amp; solve problems</a:t>
            </a:r>
            <a:endParaRPr lang="en-US" dirty="0"/>
          </a:p>
          <a:p>
            <a:pPr marL="342900" indent="-342900">
              <a:lnSpc>
                <a:spcPct val="150000"/>
              </a:lnSpc>
              <a:buFont typeface="Arial" panose="020B0604020202020204" pitchFamily="34" charset="0"/>
              <a:buChar char="•"/>
            </a:pPr>
            <a:r>
              <a:rPr lang="en-US" b="1" dirty="0" smtClean="0"/>
              <a:t>When technology can be used </a:t>
            </a:r>
          </a:p>
          <a:p>
            <a:pPr lvl="2">
              <a:lnSpc>
                <a:spcPct val="50000"/>
              </a:lnSpc>
            </a:pPr>
            <a:r>
              <a:rPr lang="en-US" i="1" dirty="0" smtClean="0"/>
              <a:t>Apply </a:t>
            </a:r>
            <a:r>
              <a:rPr lang="en-US" i="1" dirty="0"/>
              <a:t>technology to a task</a:t>
            </a:r>
            <a:endParaRPr lang="en-US" dirty="0"/>
          </a:p>
          <a:p>
            <a:pPr marL="342900" indent="-342900">
              <a:lnSpc>
                <a:spcPct val="150000"/>
              </a:lnSpc>
              <a:buFont typeface="Arial" panose="020B0604020202020204" pitchFamily="34" charset="0"/>
              <a:buChar char="•"/>
            </a:pPr>
            <a:r>
              <a:rPr lang="en-US" b="1" dirty="0"/>
              <a:t>Applications that ask to </a:t>
            </a:r>
            <a:r>
              <a:rPr lang="en-US" b="1" dirty="0" smtClean="0"/>
              <a:t>create</a:t>
            </a:r>
            <a:r>
              <a:rPr lang="en-US" dirty="0" smtClean="0"/>
              <a:t> </a:t>
            </a:r>
          </a:p>
          <a:p>
            <a:pPr lvl="2">
              <a:lnSpc>
                <a:spcPct val="50000"/>
              </a:lnSpc>
            </a:pPr>
            <a:r>
              <a:rPr lang="en-US" i="1" dirty="0" smtClean="0"/>
              <a:t>Combine </a:t>
            </a:r>
            <a:r>
              <a:rPr lang="en-US" i="1" dirty="0"/>
              <a:t>ideas and information</a:t>
            </a:r>
            <a:endParaRPr lang="en-US" dirty="0"/>
          </a:p>
          <a:p>
            <a:pPr marL="342900" indent="-342900">
              <a:lnSpc>
                <a:spcPct val="150000"/>
              </a:lnSpc>
              <a:buFont typeface="Arial" panose="020B0604020202020204" pitchFamily="34" charset="0"/>
              <a:buChar char="•"/>
            </a:pPr>
            <a:r>
              <a:rPr lang="en-US" b="1" dirty="0" smtClean="0"/>
              <a:t>Any task that involves money </a:t>
            </a:r>
          </a:p>
          <a:p>
            <a:pPr lvl="2">
              <a:lnSpc>
                <a:spcPct val="50000"/>
              </a:lnSpc>
            </a:pPr>
            <a:r>
              <a:rPr lang="en-US" i="1" dirty="0" smtClean="0"/>
              <a:t>Manage money</a:t>
            </a:r>
          </a:p>
          <a:p>
            <a:pPr marL="342900" indent="-342900">
              <a:lnSpc>
                <a:spcPct val="150000"/>
              </a:lnSpc>
              <a:buFont typeface="Arial" panose="020B0604020202020204" pitchFamily="34" charset="0"/>
              <a:buChar char="•"/>
            </a:pPr>
            <a:r>
              <a:rPr lang="en-US" b="1" dirty="0" smtClean="0"/>
              <a:t>When students have to think beyond superficial meaning</a:t>
            </a:r>
            <a:r>
              <a:rPr lang="en-US" b="1" i="1" dirty="0" smtClean="0"/>
              <a:t> </a:t>
            </a:r>
          </a:p>
          <a:p>
            <a:pPr lvl="2">
              <a:lnSpc>
                <a:spcPct val="50000"/>
              </a:lnSpc>
            </a:pPr>
            <a:r>
              <a:rPr lang="en-US" i="1" dirty="0" smtClean="0"/>
              <a:t>Critical Thinking</a:t>
            </a:r>
            <a:endParaRPr lang="en-US" b="1" dirty="0"/>
          </a:p>
        </p:txBody>
      </p:sp>
    </p:spTree>
    <p:extLst>
      <p:ext uri="{BB962C8B-B14F-4D97-AF65-F5344CB8AC3E}">
        <p14:creationId xmlns:p14="http://schemas.microsoft.com/office/powerpoint/2010/main" val="339628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3962" y="236200"/>
            <a:ext cx="8458200" cy="758587"/>
          </a:xfrm>
          <a:prstGeom prst="rect">
            <a:avLst/>
          </a:prstGeom>
        </p:spPr>
        <p:txBody>
          <a:bodyPr>
            <a:noAutofit/>
          </a:bodyPr>
          <a:lstStyle/>
          <a:p>
            <a:r>
              <a:rPr lang="en-US" sz="4000" b="1" i="1" dirty="0" smtClean="0">
                <a:solidFill>
                  <a:schemeClr val="accent2">
                    <a:lumMod val="75000"/>
                  </a:schemeClr>
                </a:solidFill>
              </a:rPr>
              <a:t>Standard Workplace</a:t>
            </a:r>
            <a:endParaRPr lang="en-US" sz="4000" b="1" dirty="0">
              <a:solidFill>
                <a:schemeClr val="accent2">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62" y="994787"/>
            <a:ext cx="4079504" cy="5613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121" y="996500"/>
            <a:ext cx="4078259" cy="5612004"/>
          </a:xfrm>
          <a:prstGeom prst="rect">
            <a:avLst/>
          </a:prstGeom>
        </p:spPr>
      </p:pic>
      <p:sp>
        <p:nvSpPr>
          <p:cNvPr id="6" name="TextBox 5"/>
          <p:cNvSpPr txBox="1"/>
          <p:nvPr/>
        </p:nvSpPr>
        <p:spPr>
          <a:xfrm>
            <a:off x="3507940" y="4984201"/>
            <a:ext cx="1195754" cy="369332"/>
          </a:xfrm>
          <a:prstGeom prst="rect">
            <a:avLst/>
          </a:prstGeom>
          <a:solidFill>
            <a:schemeClr val="accent1">
              <a:lumMod val="20000"/>
              <a:lumOff val="80000"/>
            </a:schemeClr>
          </a:solidFill>
        </p:spPr>
        <p:txBody>
          <a:bodyPr wrap="square" rtlCol="0">
            <a:spAutoFit/>
          </a:bodyPr>
          <a:lstStyle/>
          <a:p>
            <a:r>
              <a:rPr lang="en-US" dirty="0" smtClean="0"/>
              <a:t>Book 3</a:t>
            </a:r>
            <a:endParaRPr lang="en-US" dirty="0"/>
          </a:p>
        </p:txBody>
      </p:sp>
      <p:sp>
        <p:nvSpPr>
          <p:cNvPr id="7" name="TextBox 6"/>
          <p:cNvSpPr txBox="1"/>
          <p:nvPr/>
        </p:nvSpPr>
        <p:spPr>
          <a:xfrm>
            <a:off x="7859486" y="5025514"/>
            <a:ext cx="1195754" cy="369332"/>
          </a:xfrm>
          <a:prstGeom prst="rect">
            <a:avLst/>
          </a:prstGeom>
          <a:solidFill>
            <a:schemeClr val="accent1">
              <a:lumMod val="20000"/>
              <a:lumOff val="80000"/>
            </a:schemeClr>
          </a:solidFill>
        </p:spPr>
        <p:txBody>
          <a:bodyPr wrap="square" rtlCol="0">
            <a:spAutoFit/>
          </a:bodyPr>
          <a:lstStyle/>
          <a:p>
            <a:r>
              <a:rPr lang="en-US" dirty="0" smtClean="0"/>
              <a:t>Book 1</a:t>
            </a:r>
            <a:endParaRPr lang="en-US" dirty="0"/>
          </a:p>
        </p:txBody>
      </p:sp>
    </p:spTree>
    <p:extLst>
      <p:ext uri="{BB962C8B-B14F-4D97-AF65-F5344CB8AC3E}">
        <p14:creationId xmlns:p14="http://schemas.microsoft.com/office/powerpoint/2010/main" val="378497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46" b="13607"/>
          <a:stretch/>
        </p:blipFill>
        <p:spPr>
          <a:xfrm rot="479432">
            <a:off x="4822811" y="1259988"/>
            <a:ext cx="4083420" cy="5189039"/>
          </a:xfrm>
          <a:prstGeom prst="rect">
            <a:avLst/>
          </a:prstGeom>
        </p:spPr>
      </p:pic>
      <p:sp>
        <p:nvSpPr>
          <p:cNvPr id="7" name="TextBox 6"/>
          <p:cNvSpPr txBox="1"/>
          <p:nvPr/>
        </p:nvSpPr>
        <p:spPr>
          <a:xfrm>
            <a:off x="7975158" y="6290562"/>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4</a:t>
            </a:r>
            <a:endParaRPr lang="en-US" dirty="0">
              <a:solidFill>
                <a:schemeClr val="bg1"/>
              </a:solidFill>
            </a:endParaRPr>
          </a:p>
        </p:txBody>
      </p:sp>
      <p:sp>
        <p:nvSpPr>
          <p:cNvPr id="3" name="Title 2"/>
          <p:cNvSpPr>
            <a:spLocks noGrp="1"/>
          </p:cNvSpPr>
          <p:nvPr>
            <p:ph type="title" idx="4294967295"/>
          </p:nvPr>
        </p:nvSpPr>
        <p:spPr>
          <a:xfrm>
            <a:off x="1000858" y="118690"/>
            <a:ext cx="6084071" cy="691598"/>
          </a:xfrm>
          <a:prstGeom prst="rect">
            <a:avLst/>
          </a:prstGeom>
          <a:noFill/>
        </p:spPr>
        <p:txBody>
          <a:bodyPr>
            <a:noAutofit/>
          </a:bodyPr>
          <a:lstStyle/>
          <a:p>
            <a:pPr algn="ctr"/>
            <a:r>
              <a:rPr lang="en-US" sz="4000" b="1" dirty="0" smtClean="0">
                <a:solidFill>
                  <a:schemeClr val="accent2">
                    <a:lumMod val="75000"/>
                  </a:schemeClr>
                </a:solidFill>
              </a:rPr>
              <a:t>Collecting and Organizing Information</a:t>
            </a:r>
            <a:r>
              <a:rPr lang="en-US" sz="4000" b="1" dirty="0" smtClean="0"/>
              <a:t/>
            </a:r>
            <a:br>
              <a:rPr lang="en-US" sz="4000" b="1" dirty="0" smtClean="0"/>
            </a:br>
            <a:endParaRPr lang="en-US" sz="4000" b="1"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2665" t="6047" r="4130" b="14574"/>
          <a:stretch/>
        </p:blipFill>
        <p:spPr>
          <a:xfrm>
            <a:off x="3766343" y="3629003"/>
            <a:ext cx="2611416" cy="342832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829" r="4433" b="12235"/>
          <a:stretch/>
        </p:blipFill>
        <p:spPr>
          <a:xfrm rot="21066633">
            <a:off x="194616" y="1477061"/>
            <a:ext cx="4572000" cy="6018963"/>
          </a:xfrm>
          <a:prstGeom prst="rect">
            <a:avLst/>
          </a:prstGeom>
        </p:spPr>
      </p:pic>
      <p:sp>
        <p:nvSpPr>
          <p:cNvPr id="5" name="TextBox 4"/>
          <p:cNvSpPr txBox="1"/>
          <p:nvPr/>
        </p:nvSpPr>
        <p:spPr>
          <a:xfrm>
            <a:off x="3098348" y="2597453"/>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5</a:t>
            </a:r>
            <a:endParaRPr lang="en-US" dirty="0">
              <a:solidFill>
                <a:schemeClr val="bg1"/>
              </a:solidFill>
            </a:endParaRPr>
          </a:p>
        </p:txBody>
      </p:sp>
      <p:sp>
        <p:nvSpPr>
          <p:cNvPr id="11" name="TextBox 10"/>
          <p:cNvSpPr txBox="1"/>
          <p:nvPr/>
        </p:nvSpPr>
        <p:spPr>
          <a:xfrm>
            <a:off x="5808822" y="6119252"/>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2</a:t>
            </a:r>
            <a:endParaRPr lang="en-US" dirty="0">
              <a:solidFill>
                <a:schemeClr val="bg1"/>
              </a:solidFill>
            </a:endParaRPr>
          </a:p>
        </p:txBody>
      </p:sp>
    </p:spTree>
    <p:extLst>
      <p:ext uri="{BB962C8B-B14F-4D97-AF65-F5344CB8AC3E}">
        <p14:creationId xmlns:p14="http://schemas.microsoft.com/office/powerpoint/2010/main" val="308551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5000" t="3418" r="61897" b="34486"/>
          <a:stretch/>
        </p:blipFill>
        <p:spPr bwMode="auto">
          <a:xfrm>
            <a:off x="3808325" y="0"/>
            <a:ext cx="5335675" cy="68580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25000" t="2662" r="61649" b="37019"/>
          <a:stretch/>
        </p:blipFill>
        <p:spPr bwMode="auto">
          <a:xfrm>
            <a:off x="2473361" y="816882"/>
            <a:ext cx="4280730" cy="548343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04618" y="4494580"/>
            <a:ext cx="3937486" cy="1200329"/>
          </a:xfrm>
          <a:prstGeom prst="rect">
            <a:avLst/>
          </a:prstGeom>
          <a:noFill/>
        </p:spPr>
        <p:txBody>
          <a:bodyPr wrap="square" rtlCol="0">
            <a:spAutoFit/>
          </a:bodyPr>
          <a:lstStyle/>
          <a:p>
            <a:r>
              <a:rPr lang="en-US" sz="3600" b="1" dirty="0" smtClean="0">
                <a:solidFill>
                  <a:schemeClr val="accent2">
                    <a:lumMod val="75000"/>
                  </a:schemeClr>
                </a:solidFill>
                <a:latin typeface="Adobe Gothic Std B" panose="020B0800000000000000" pitchFamily="34" charset="-128"/>
                <a:ea typeface="Adobe Gothic Std B" panose="020B0800000000000000" pitchFamily="34" charset="-128"/>
              </a:rPr>
              <a:t>Project-Based Learning (PBL)</a:t>
            </a:r>
            <a:endParaRPr lang="en-US" dirty="0" smtClean="0"/>
          </a:p>
        </p:txBody>
      </p:sp>
    </p:spTree>
    <p:extLst>
      <p:ext uri="{BB962C8B-B14F-4D97-AF65-F5344CB8AC3E}">
        <p14:creationId xmlns:p14="http://schemas.microsoft.com/office/powerpoint/2010/main" val="256810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9971" y="129997"/>
            <a:ext cx="7843837" cy="1295400"/>
          </a:xfrm>
          <a:prstGeom prst="rect">
            <a:avLst/>
          </a:prstGeom>
        </p:spPr>
        <p:txBody>
          <a:bodyPr>
            <a:noAutofit/>
          </a:bodyPr>
          <a:lstStyle/>
          <a:p>
            <a:r>
              <a:rPr lang="en-US" sz="4000" b="1" dirty="0" smtClean="0">
                <a:solidFill>
                  <a:schemeClr val="accent2">
                    <a:lumMod val="75000"/>
                  </a:schemeClr>
                </a:solidFill>
              </a:rPr>
              <a:t>Team Projects</a:t>
            </a:r>
            <a:endParaRPr lang="en-US" sz="4000" b="1" dirty="0">
              <a:solidFill>
                <a:schemeClr val="accent2">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12877002"/>
              </p:ext>
            </p:extLst>
          </p:nvPr>
        </p:nvGraphicFramePr>
        <p:xfrm>
          <a:off x="1108608" y="777697"/>
          <a:ext cx="7315200" cy="5784898"/>
        </p:xfrm>
        <a:graphic>
          <a:graphicData uri="http://schemas.openxmlformats.org/drawingml/2006/table">
            <a:tbl>
              <a:tblPr firstRow="1" firstCol="1" bandRow="1">
                <a:tableStyleId>{1E171933-4619-4E11-9A3F-F7608DF75F80}</a:tableStyleId>
              </a:tblPr>
              <a:tblGrid>
                <a:gridCol w="1219200"/>
                <a:gridCol w="1219200"/>
                <a:gridCol w="1219200"/>
                <a:gridCol w="1219200"/>
                <a:gridCol w="1219200"/>
                <a:gridCol w="1219200"/>
              </a:tblGrid>
              <a:tr h="406420">
                <a:tc>
                  <a:txBody>
                    <a:bodyPr/>
                    <a:lstStyle/>
                    <a:p>
                      <a:pPr marL="0" marR="0" algn="ctr">
                        <a:lnSpc>
                          <a:spcPct val="115000"/>
                        </a:lnSpc>
                        <a:spcBef>
                          <a:spcPts val="0"/>
                        </a:spcBef>
                        <a:spcAft>
                          <a:spcPts val="0"/>
                        </a:spcAft>
                      </a:pPr>
                      <a:r>
                        <a:rPr lang="en-US" sz="2400" dirty="0">
                          <a:effectLst/>
                        </a:rPr>
                        <a:t>Basic</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rPr>
                        <a:t>Book 1</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rPr>
                        <a:t>Book 2</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rPr>
                        <a:t>Book 3</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rPr>
                        <a:t>Book 4 </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rPr>
                        <a:t>Book 5</a:t>
                      </a:r>
                      <a:endParaRPr lang="en-US" sz="2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301">
                <a:tc>
                  <a:txBody>
                    <a:bodyPr/>
                    <a:lstStyle/>
                    <a:p>
                      <a:pPr marL="0" marR="0">
                        <a:lnSpc>
                          <a:spcPct val="115000"/>
                        </a:lnSpc>
                        <a:spcBef>
                          <a:spcPts val="0"/>
                        </a:spcBef>
                        <a:spcAft>
                          <a:spcPts val="0"/>
                        </a:spcAft>
                      </a:pPr>
                      <a:r>
                        <a:rPr lang="en-US" sz="1400" b="0" dirty="0">
                          <a:effectLst/>
                        </a:rPr>
                        <a:t>Make a class book</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student profile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Describe a student</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Make a schedule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goal chart</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rPr>
                        <a:t>Create a personal profile</a:t>
                      </a:r>
                      <a:endParaRPr lang="en-US" sz="140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Make a display (culture)</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Plan a department store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Design a clothing store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purchase plan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rPr>
                        <a:t>Purchase plan</a:t>
                      </a:r>
                      <a:endParaRPr lang="en-US" sz="140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financial plan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Make a shopping list</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restaurant</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Plan a menu for a week</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housing plan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Real estate brochure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an auto handbook</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Open a clothing store</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Plan a dream home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Plan a move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city brochure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effectLst/>
                        </a:rPr>
                        <a:t>Community </a:t>
                      </a:r>
                      <a:r>
                        <a:rPr lang="en-US" sz="1400" dirty="0">
                          <a:effectLst/>
                        </a:rPr>
                        <a:t>Resource Guide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Housing issues </a:t>
                      </a:r>
                      <a:r>
                        <a:rPr lang="en-US" sz="1400" dirty="0" smtClean="0">
                          <a:effectLst/>
                        </a:rPr>
                        <a:t>Presentation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Describe your community</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Make a city brochure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Describe your community</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healthy living </a:t>
                      </a:r>
                      <a:r>
                        <a:rPr lang="en-US" sz="1400" dirty="0" smtClean="0">
                          <a:effectLst/>
                        </a:rPr>
                        <a:t>plan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effectLst/>
                        </a:rPr>
                        <a:t>Community</a:t>
                      </a:r>
                      <a:r>
                        <a:rPr lang="en-US" sz="1400" baseline="0" dirty="0" smtClean="0">
                          <a:effectLst/>
                        </a:rPr>
                        <a:t> </a:t>
                      </a:r>
                      <a:r>
                        <a:rPr lang="en-US" sz="1400" dirty="0" smtClean="0">
                          <a:effectLst/>
                        </a:rPr>
                        <a:t>health </a:t>
                      </a:r>
                      <a:r>
                        <a:rPr lang="en-US" sz="1400" dirty="0">
                          <a:effectLst/>
                        </a:rPr>
                        <a:t>pamphlet</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Health Presentation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Create an appointment </a:t>
                      </a:r>
                      <a:r>
                        <a:rPr lang="en-US" sz="1400" b="0" dirty="0" smtClean="0">
                          <a:effectLst/>
                        </a:rPr>
                        <a:t>book</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Role-play an emergency</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Make a health pamphlet</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 job app portfolio</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Job application portfolio</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an online store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096">
                <a:tc>
                  <a:txBody>
                    <a:bodyPr/>
                    <a:lstStyle/>
                    <a:p>
                      <a:pPr marL="0" marR="0">
                        <a:lnSpc>
                          <a:spcPct val="115000"/>
                        </a:lnSpc>
                        <a:spcBef>
                          <a:spcPts val="0"/>
                        </a:spcBef>
                        <a:spcAft>
                          <a:spcPts val="0"/>
                        </a:spcAft>
                      </a:pPr>
                      <a:r>
                        <a:rPr lang="en-US" sz="1400" b="0" dirty="0">
                          <a:effectLst/>
                        </a:rPr>
                        <a:t>Start a company</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Get a new job</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Make your own company</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Create employee </a:t>
                      </a:r>
                      <a:r>
                        <a:rPr lang="en-US" sz="1400" dirty="0" smtClean="0">
                          <a:effectLst/>
                        </a:rPr>
                        <a:t>handbook</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Solve a company problem</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Set-up a business office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301">
                <a:tc>
                  <a:txBody>
                    <a:bodyPr/>
                    <a:lstStyle/>
                    <a:p>
                      <a:pPr marL="0" marR="0">
                        <a:lnSpc>
                          <a:spcPct val="115000"/>
                        </a:lnSpc>
                        <a:spcBef>
                          <a:spcPts val="0"/>
                        </a:spcBef>
                        <a:spcAft>
                          <a:spcPts val="0"/>
                        </a:spcAft>
                      </a:pPr>
                      <a:r>
                        <a:rPr lang="en-US" sz="1400" b="0" dirty="0">
                          <a:effectLst/>
                        </a:rPr>
                        <a:t>Create a study guide</a:t>
                      </a:r>
                      <a:endParaRPr lang="en-US" sz="1400" b="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Meet your goals</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Make a time line</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Run for mayor</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Conduct an election</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rPr>
                        <a:t>Give an opinion speech</a:t>
                      </a:r>
                      <a:endParaRPr lang="en-US" sz="1400" dirty="0">
                        <a:effectLst/>
                        <a:latin typeface="Calibri"/>
                        <a:ea typeface="Calibri"/>
                        <a:cs typeface="Times New Roman"/>
                      </a:endParaRPr>
                    </a:p>
                  </a:txBody>
                  <a:tcPr marL="54053" marR="54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76415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9971" y="250654"/>
            <a:ext cx="7843837" cy="1295400"/>
          </a:xfrm>
          <a:prstGeom prst="rect">
            <a:avLst/>
          </a:prstGeom>
        </p:spPr>
        <p:txBody>
          <a:bodyPr>
            <a:noAutofit/>
          </a:bodyPr>
          <a:lstStyle/>
          <a:p>
            <a:r>
              <a:rPr lang="en-US" sz="4000" b="1" i="1" dirty="0" smtClean="0">
                <a:solidFill>
                  <a:schemeClr val="accent2">
                    <a:lumMod val="75000"/>
                  </a:schemeClr>
                </a:solidFill>
              </a:rPr>
              <a:t>Workplace Connection</a:t>
            </a:r>
            <a:endParaRPr lang="en-US" sz="4000" b="1" dirty="0">
              <a:solidFill>
                <a:schemeClr val="accent2">
                  <a:lumMod val="75000"/>
                </a:schemeClr>
              </a:solidFill>
            </a:endParaRPr>
          </a:p>
        </p:txBody>
      </p:sp>
      <p:sp>
        <p:nvSpPr>
          <p:cNvPr id="4" name="Rectangle 3"/>
          <p:cNvSpPr/>
          <p:nvPr/>
        </p:nvSpPr>
        <p:spPr>
          <a:xfrm>
            <a:off x="1575249" y="898354"/>
            <a:ext cx="7772400" cy="5668668"/>
          </a:xfrm>
          <a:prstGeom prst="rect">
            <a:avLst/>
          </a:prstGeom>
        </p:spPr>
        <p:txBody>
          <a:bodyPr wrap="square">
            <a:spAutoFit/>
          </a:bodyPr>
          <a:lstStyle/>
          <a:p>
            <a:pPr marL="285750" indent="-285750">
              <a:lnSpc>
                <a:spcPts val="3840"/>
              </a:lnSpc>
              <a:spcBef>
                <a:spcPts val="1200"/>
              </a:spcBef>
              <a:buFont typeface="Wingdings" charset="2"/>
              <a:buChar char="q"/>
            </a:pPr>
            <a:r>
              <a:rPr lang="en-US" sz="2400" dirty="0"/>
              <a:t>Combine ideas and information</a:t>
            </a:r>
          </a:p>
          <a:p>
            <a:pPr marL="285750" indent="-285750">
              <a:lnSpc>
                <a:spcPts val="3840"/>
              </a:lnSpc>
              <a:spcBef>
                <a:spcPts val="1200"/>
              </a:spcBef>
              <a:buFont typeface="Wingdings" charset="2"/>
              <a:buChar char="q"/>
            </a:pPr>
            <a:r>
              <a:rPr lang="en-US" sz="2400" dirty="0"/>
              <a:t>Make decisions</a:t>
            </a:r>
          </a:p>
          <a:p>
            <a:pPr marL="285750" indent="-285750">
              <a:lnSpc>
                <a:spcPts val="3840"/>
              </a:lnSpc>
              <a:spcBef>
                <a:spcPts val="1200"/>
              </a:spcBef>
              <a:buFont typeface="Wingdings" charset="2"/>
              <a:buChar char="q"/>
            </a:pPr>
            <a:r>
              <a:rPr lang="en-US" sz="2400" dirty="0"/>
              <a:t>Exercise leadership roles</a:t>
            </a:r>
          </a:p>
          <a:p>
            <a:pPr marL="285750" indent="-285750">
              <a:lnSpc>
                <a:spcPts val="3840"/>
              </a:lnSpc>
              <a:spcBef>
                <a:spcPts val="1200"/>
              </a:spcBef>
              <a:buFont typeface="Wingdings" charset="2"/>
              <a:buChar char="q"/>
            </a:pPr>
            <a:r>
              <a:rPr lang="en-US" sz="2400" dirty="0"/>
              <a:t>Manage time</a:t>
            </a:r>
          </a:p>
          <a:p>
            <a:pPr marL="285750" indent="-285750">
              <a:lnSpc>
                <a:spcPts val="3840"/>
              </a:lnSpc>
              <a:spcBef>
                <a:spcPts val="1200"/>
              </a:spcBef>
              <a:buFont typeface="Wingdings" charset="2"/>
              <a:buChar char="q"/>
            </a:pPr>
            <a:r>
              <a:rPr lang="en-US" sz="2400" dirty="0"/>
              <a:t>Complete tasks as assigned</a:t>
            </a:r>
          </a:p>
          <a:p>
            <a:pPr marL="285750" indent="-285750">
              <a:lnSpc>
                <a:spcPts val="3840"/>
              </a:lnSpc>
              <a:spcBef>
                <a:spcPts val="1200"/>
              </a:spcBef>
              <a:buFont typeface="Wingdings" charset="2"/>
              <a:buChar char="q"/>
            </a:pPr>
            <a:r>
              <a:rPr lang="en-US" sz="2400" dirty="0"/>
              <a:t>Interact appropriately with team members</a:t>
            </a:r>
          </a:p>
          <a:p>
            <a:pPr marL="285750" indent="-285750">
              <a:lnSpc>
                <a:spcPts val="3840"/>
              </a:lnSpc>
              <a:spcBef>
                <a:spcPts val="1200"/>
              </a:spcBef>
              <a:buFont typeface="Wingdings" charset="2"/>
              <a:buChar char="q"/>
            </a:pPr>
            <a:r>
              <a:rPr lang="en-US" sz="2400" dirty="0"/>
              <a:t>Collect and gather information</a:t>
            </a:r>
          </a:p>
          <a:p>
            <a:pPr marL="285750" indent="-285750">
              <a:lnSpc>
                <a:spcPts val="3840"/>
              </a:lnSpc>
              <a:spcBef>
                <a:spcPts val="1200"/>
              </a:spcBef>
              <a:buFont typeface="Wingdings" charset="2"/>
              <a:buChar char="q"/>
            </a:pPr>
            <a:r>
              <a:rPr lang="en-US" sz="2400" dirty="0"/>
              <a:t>Interpret and communicate information</a:t>
            </a:r>
          </a:p>
          <a:p>
            <a:pPr marL="285750" indent="-285750">
              <a:lnSpc>
                <a:spcPts val="3840"/>
              </a:lnSpc>
              <a:spcBef>
                <a:spcPts val="1200"/>
              </a:spcBef>
              <a:buFont typeface="Wingdings" charset="2"/>
              <a:buChar char="q"/>
            </a:pPr>
            <a:r>
              <a:rPr lang="en-US" sz="2400" dirty="0"/>
              <a:t>Apply technology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276" y="1215896"/>
            <a:ext cx="2500607" cy="2500607"/>
          </a:xfrm>
          <a:prstGeom prst="rect">
            <a:avLst/>
          </a:prstGeom>
        </p:spPr>
      </p:pic>
      <p:sp>
        <p:nvSpPr>
          <p:cNvPr id="6" name="TextBox 5"/>
          <p:cNvSpPr txBox="1"/>
          <p:nvPr/>
        </p:nvSpPr>
        <p:spPr>
          <a:xfrm>
            <a:off x="5652368" y="6515232"/>
            <a:ext cx="4210259" cy="369332"/>
          </a:xfrm>
          <a:prstGeom prst="rect">
            <a:avLst/>
          </a:prstGeom>
          <a:noFill/>
        </p:spPr>
        <p:txBody>
          <a:bodyPr wrap="square" rtlCol="0">
            <a:spAutoFit/>
          </a:bodyPr>
          <a:lstStyle/>
          <a:p>
            <a:r>
              <a:rPr lang="en-US" dirty="0" smtClean="0"/>
              <a:t>See Lesson Planner for Annotations</a:t>
            </a:r>
            <a:endParaRPr lang="en-US" i="1" dirty="0"/>
          </a:p>
        </p:txBody>
      </p:sp>
    </p:spTree>
    <p:extLst>
      <p:ext uri="{BB962C8B-B14F-4D97-AF65-F5344CB8AC3E}">
        <p14:creationId xmlns:p14="http://schemas.microsoft.com/office/powerpoint/2010/main" val="351827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9971" y="129997"/>
            <a:ext cx="7843837" cy="693968"/>
          </a:xfrm>
          <a:prstGeom prst="rect">
            <a:avLst/>
          </a:prstGeom>
        </p:spPr>
        <p:txBody>
          <a:bodyPr>
            <a:noAutofit/>
          </a:bodyPr>
          <a:lstStyle/>
          <a:p>
            <a:r>
              <a:rPr lang="en-US" sz="4000" b="1" dirty="0" smtClean="0">
                <a:solidFill>
                  <a:schemeClr val="accent2">
                    <a:lumMod val="75000"/>
                  </a:schemeClr>
                </a:solidFill>
              </a:rPr>
              <a:t>Team Projects - Samples</a:t>
            </a:r>
            <a:endParaRPr lang="en-US" sz="4000" b="1" dirty="0">
              <a:solidFill>
                <a:schemeClr val="accent2">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24094231"/>
              </p:ext>
            </p:extLst>
          </p:nvPr>
        </p:nvGraphicFramePr>
        <p:xfrm>
          <a:off x="628650" y="995956"/>
          <a:ext cx="7886700" cy="3378006"/>
        </p:xfrm>
        <a:graphic>
          <a:graphicData uri="http://schemas.openxmlformats.org/drawingml/2006/table">
            <a:tbl>
              <a:tblPr firstRow="1" firstCol="1" bandRow="1">
                <a:tableStyleId>{5C22544A-7EE6-4342-B048-85BDC9FD1C3A}</a:tableStyleId>
              </a:tblPr>
              <a:tblGrid>
                <a:gridCol w="1577340"/>
                <a:gridCol w="1577340"/>
                <a:gridCol w="1577340"/>
                <a:gridCol w="1577340"/>
                <a:gridCol w="1577340"/>
              </a:tblGrid>
              <a:tr h="375334">
                <a:tc gridSpan="5">
                  <a:txBody>
                    <a:bodyPr/>
                    <a:lstStyle/>
                    <a:p>
                      <a:pPr marL="0" marR="0">
                        <a:lnSpc>
                          <a:spcPct val="107000"/>
                        </a:lnSpc>
                        <a:spcBef>
                          <a:spcPts val="0"/>
                        </a:spcBef>
                        <a:spcAft>
                          <a:spcPts val="0"/>
                        </a:spcAft>
                        <a:tabLst>
                          <a:tab pos="1233805" algn="l"/>
                        </a:tabLst>
                      </a:pPr>
                      <a:r>
                        <a:rPr lang="en-US" sz="2300" dirty="0">
                          <a:effectLst/>
                        </a:rPr>
                        <a:t>Company Name: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5334">
                <a:tc gridSpan="5">
                  <a:txBody>
                    <a:bodyPr/>
                    <a:lstStyle/>
                    <a:p>
                      <a:pPr marL="0" marR="0">
                        <a:lnSpc>
                          <a:spcPct val="107000"/>
                        </a:lnSpc>
                        <a:spcBef>
                          <a:spcPts val="0"/>
                        </a:spcBef>
                        <a:spcAft>
                          <a:spcPts val="0"/>
                        </a:spcAft>
                      </a:pPr>
                      <a:r>
                        <a:rPr lang="en-US" sz="2300">
                          <a:effectLst/>
                        </a:rPr>
                        <a:t>Company Makes or Does: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5334">
                <a:tc>
                  <a:txBody>
                    <a:bodyPr/>
                    <a:lstStyle/>
                    <a:p>
                      <a:pPr marL="0" marR="0">
                        <a:lnSpc>
                          <a:spcPct val="107000"/>
                        </a:lnSpc>
                        <a:spcBef>
                          <a:spcPts val="0"/>
                        </a:spcBef>
                        <a:spcAft>
                          <a:spcPts val="0"/>
                        </a:spcAft>
                      </a:pPr>
                      <a:r>
                        <a:rPr lang="en-US" sz="2300">
                          <a:effectLst/>
                        </a:rPr>
                        <a:t>Job Title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Hours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Pay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Benefits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How Long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375334">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nSpc>
                          <a:spcPct val="107000"/>
                        </a:lnSpc>
                        <a:spcBef>
                          <a:spcPts val="0"/>
                        </a:spcBef>
                        <a:spcAft>
                          <a:spcPts val="0"/>
                        </a:spcAft>
                      </a:pPr>
                      <a:r>
                        <a:rPr lang="en-US" sz="23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443190351"/>
              </p:ext>
            </p:extLst>
          </p:nvPr>
        </p:nvGraphicFramePr>
        <p:xfrm>
          <a:off x="628650" y="4912017"/>
          <a:ext cx="7886700" cy="1313640"/>
        </p:xfrm>
        <a:graphic>
          <a:graphicData uri="http://schemas.openxmlformats.org/drawingml/2006/table">
            <a:tbl>
              <a:tblPr firstRow="1" firstCol="1" bandRow="1">
                <a:tableStyleId>{5C22544A-7EE6-4342-B048-85BDC9FD1C3A}</a:tableStyleId>
              </a:tblPr>
              <a:tblGrid>
                <a:gridCol w="7886700"/>
              </a:tblGrid>
              <a:tr h="218940">
                <a:tc>
                  <a:txBody>
                    <a:bodyPr/>
                    <a:lstStyle/>
                    <a:p>
                      <a:pPr marL="0" marR="0">
                        <a:lnSpc>
                          <a:spcPct val="107000"/>
                        </a:lnSpc>
                        <a:spcBef>
                          <a:spcPts val="0"/>
                        </a:spcBef>
                        <a:spcAft>
                          <a:spcPts val="0"/>
                        </a:spcAft>
                      </a:pPr>
                      <a:r>
                        <a:rPr lang="en-US" sz="13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18940">
                <a:tc>
                  <a:txBody>
                    <a:bodyPr/>
                    <a:lstStyle/>
                    <a:p>
                      <a:pPr marL="0" marR="0">
                        <a:lnSpc>
                          <a:spcPct val="107000"/>
                        </a:lnSpc>
                        <a:spcBef>
                          <a:spcPts val="0"/>
                        </a:spcBef>
                        <a:spcAft>
                          <a:spcPts val="0"/>
                        </a:spcAft>
                      </a:pPr>
                      <a:r>
                        <a:rPr lang="en-US" sz="13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18940">
                <a:tc>
                  <a:txBody>
                    <a:bodyPr/>
                    <a:lstStyle/>
                    <a:p>
                      <a:pPr marL="0" marR="0">
                        <a:lnSpc>
                          <a:spcPct val="107000"/>
                        </a:lnSpc>
                        <a:spcBef>
                          <a:spcPts val="0"/>
                        </a:spcBef>
                        <a:spcAft>
                          <a:spcPts val="0"/>
                        </a:spcAft>
                      </a:pPr>
                      <a:r>
                        <a:rPr lang="en-US" sz="1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18940">
                <a:tc>
                  <a:txBody>
                    <a:bodyPr/>
                    <a:lstStyle/>
                    <a:p>
                      <a:pPr marL="0" marR="0">
                        <a:lnSpc>
                          <a:spcPct val="107000"/>
                        </a:lnSpc>
                        <a:spcBef>
                          <a:spcPts val="0"/>
                        </a:spcBef>
                        <a:spcAft>
                          <a:spcPts val="0"/>
                        </a:spcAft>
                      </a:pPr>
                      <a:r>
                        <a:rPr lang="en-US" sz="13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18940">
                <a:tc>
                  <a:txBody>
                    <a:bodyPr/>
                    <a:lstStyle/>
                    <a:p>
                      <a:pPr marL="0" marR="0">
                        <a:lnSpc>
                          <a:spcPct val="107000"/>
                        </a:lnSpc>
                        <a:spcBef>
                          <a:spcPts val="0"/>
                        </a:spcBef>
                        <a:spcAft>
                          <a:spcPts val="0"/>
                        </a:spcAft>
                      </a:pPr>
                      <a:r>
                        <a:rPr lang="en-US" sz="1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18940">
                <a:tc>
                  <a:txBody>
                    <a:bodyPr/>
                    <a:lstStyle/>
                    <a:p>
                      <a:pPr marL="0" marR="0">
                        <a:lnSpc>
                          <a:spcPct val="107000"/>
                        </a:lnSpc>
                        <a:spcBef>
                          <a:spcPts val="0"/>
                        </a:spcBef>
                        <a:spcAft>
                          <a:spcPts val="0"/>
                        </a:spcAft>
                      </a:pPr>
                      <a:r>
                        <a:rPr lang="en-US" sz="13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bl>
          </a:graphicData>
        </a:graphic>
      </p:graphicFrame>
      <p:sp>
        <p:nvSpPr>
          <p:cNvPr id="5" name="Rectangle 1"/>
          <p:cNvSpPr>
            <a:spLocks noChangeArrowheads="1"/>
          </p:cNvSpPr>
          <p:nvPr/>
        </p:nvSpPr>
        <p:spPr bwMode="auto">
          <a:xfrm>
            <a:off x="628650" y="4443421"/>
            <a:ext cx="46054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Paragraph about your company</a:t>
            </a:r>
            <a:r>
              <a:rPr kumimoji="0" lang="en-US" altLang="en-US" sz="1100" b="0"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284977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9971" y="129997"/>
            <a:ext cx="7843837" cy="693968"/>
          </a:xfrm>
          <a:prstGeom prst="rect">
            <a:avLst/>
          </a:prstGeom>
        </p:spPr>
        <p:txBody>
          <a:bodyPr>
            <a:noAutofit/>
          </a:bodyPr>
          <a:lstStyle/>
          <a:p>
            <a:r>
              <a:rPr lang="en-US" sz="4000" b="1" dirty="0" smtClean="0">
                <a:solidFill>
                  <a:schemeClr val="accent2">
                    <a:lumMod val="75000"/>
                  </a:schemeClr>
                </a:solidFill>
              </a:rPr>
              <a:t>Team Projects - Samples</a:t>
            </a:r>
            <a:endParaRPr lang="en-US" sz="4000" b="1" dirty="0">
              <a:solidFill>
                <a:schemeClr val="accent2">
                  <a:lumMod val="75000"/>
                </a:schemeClr>
              </a:solidFill>
            </a:endParaRPr>
          </a:p>
        </p:txBody>
      </p:sp>
      <p:sp>
        <p:nvSpPr>
          <p:cNvPr id="9" name="Rectangle 1"/>
          <p:cNvSpPr>
            <a:spLocks noChangeArrowheads="1"/>
          </p:cNvSpPr>
          <p:nvPr/>
        </p:nvSpPr>
        <p:spPr bwMode="auto">
          <a:xfrm>
            <a:off x="1109590" y="1247439"/>
            <a:ext cx="7609391"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7175" algn="l"/>
              </a:tabLst>
              <a:defRPr>
                <a:solidFill>
                  <a:schemeClr val="tx1"/>
                </a:solidFill>
                <a:latin typeface="Arial" panose="020B0604020202020204" pitchFamily="34" charset="0"/>
              </a:defRPr>
            </a:lvl1pPr>
            <a:lvl2pPr eaLnBrk="0" fontAlgn="base" hangingPunct="0">
              <a:spcBef>
                <a:spcPct val="0"/>
              </a:spcBef>
              <a:spcAft>
                <a:spcPct val="0"/>
              </a:spcAft>
              <a:tabLst>
                <a:tab pos="257175" algn="l"/>
              </a:tabLst>
              <a:defRPr>
                <a:solidFill>
                  <a:schemeClr val="tx1"/>
                </a:solidFill>
                <a:latin typeface="Arial" panose="020B0604020202020204" pitchFamily="34" charset="0"/>
              </a:defRPr>
            </a:lvl2pPr>
            <a:lvl3pPr eaLnBrk="0" fontAlgn="base" hangingPunct="0">
              <a:spcBef>
                <a:spcPct val="0"/>
              </a:spcBef>
              <a:spcAft>
                <a:spcPct val="0"/>
              </a:spcAft>
              <a:tabLst>
                <a:tab pos="257175" algn="l"/>
              </a:tabLst>
              <a:defRPr>
                <a:solidFill>
                  <a:schemeClr val="tx1"/>
                </a:solidFill>
                <a:latin typeface="Arial" panose="020B0604020202020204" pitchFamily="34" charset="0"/>
              </a:defRPr>
            </a:lvl3pPr>
            <a:lvl4pPr eaLnBrk="0" fontAlgn="base" hangingPunct="0">
              <a:spcBef>
                <a:spcPct val="0"/>
              </a:spcBef>
              <a:spcAft>
                <a:spcPct val="0"/>
              </a:spcAft>
              <a:tabLst>
                <a:tab pos="257175" algn="l"/>
              </a:tabLst>
              <a:defRPr>
                <a:solidFill>
                  <a:schemeClr val="tx1"/>
                </a:solidFill>
                <a:latin typeface="Arial" panose="020B0604020202020204" pitchFamily="34" charset="0"/>
              </a:defRPr>
            </a:lvl4pPr>
            <a:lvl5pPr eaLnBrk="0" fontAlgn="base" hangingPunct="0">
              <a:spcBef>
                <a:spcPct val="0"/>
              </a:spcBef>
              <a:spcAft>
                <a:spcPct val="0"/>
              </a:spcAft>
              <a:tabLst>
                <a:tab pos="257175" algn="l"/>
              </a:tabLst>
              <a:defRPr>
                <a:solidFill>
                  <a:schemeClr val="tx1"/>
                </a:solidFill>
                <a:latin typeface="Arial" panose="020B0604020202020204" pitchFamily="34" charset="0"/>
              </a:defRPr>
            </a:lvl5pPr>
            <a:lvl6pPr eaLnBrk="0" fontAlgn="base" hangingPunct="0">
              <a:spcBef>
                <a:spcPct val="0"/>
              </a:spcBef>
              <a:spcAft>
                <a:spcPct val="0"/>
              </a:spcAft>
              <a:tabLst>
                <a:tab pos="257175" algn="l"/>
              </a:tabLst>
              <a:defRPr>
                <a:solidFill>
                  <a:schemeClr val="tx1"/>
                </a:solidFill>
                <a:latin typeface="Arial" panose="020B0604020202020204" pitchFamily="34" charset="0"/>
              </a:defRPr>
            </a:lvl6pPr>
            <a:lvl7pPr eaLnBrk="0" fontAlgn="base" hangingPunct="0">
              <a:spcBef>
                <a:spcPct val="0"/>
              </a:spcBef>
              <a:spcAft>
                <a:spcPct val="0"/>
              </a:spcAft>
              <a:tabLst>
                <a:tab pos="257175" algn="l"/>
              </a:tabLst>
              <a:defRPr>
                <a:solidFill>
                  <a:schemeClr val="tx1"/>
                </a:solidFill>
                <a:latin typeface="Arial" panose="020B0604020202020204" pitchFamily="34" charset="0"/>
              </a:defRPr>
            </a:lvl7pPr>
            <a:lvl8pPr eaLnBrk="0" fontAlgn="base" hangingPunct="0">
              <a:spcBef>
                <a:spcPct val="0"/>
              </a:spcBef>
              <a:spcAft>
                <a:spcPct val="0"/>
              </a:spcAft>
              <a:tabLst>
                <a:tab pos="257175" algn="l"/>
              </a:tabLst>
              <a:defRPr>
                <a:solidFill>
                  <a:schemeClr val="tx1"/>
                </a:solidFill>
                <a:latin typeface="Arial" panose="020B0604020202020204" pitchFamily="34" charset="0"/>
              </a:defRPr>
            </a:lvl8pPr>
            <a:lvl9pPr eaLnBrk="0" fontAlgn="base" hangingPunct="0">
              <a:spcBef>
                <a:spcPct val="0"/>
              </a:spcBef>
              <a:spcAft>
                <a:spcPct val="0"/>
              </a:spcAft>
              <a:tabLst>
                <a:tab pos="2571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57175" algn="l"/>
              </a:tabLst>
            </a:pPr>
            <a:r>
              <a:rPr kumimoji="0" lang="en-US" altLang="en-US" sz="2400" b="1" i="0" u="none" strike="noStrike" cap="none" normalizeH="0" baseline="0" dirty="0" smtClean="0">
                <a:ln>
                  <a:noFill/>
                </a:ln>
                <a:solidFill>
                  <a:schemeClr val="tx1"/>
                </a:solidFill>
                <a:effectLst/>
                <a:ea typeface="Times New Roman" panose="02020603050405020304" pitchFamily="18" charset="0"/>
              </a:rPr>
              <a:t>Answer the questions about your new town or city.</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257175" algn="l"/>
              </a:tabLst>
            </a:pPr>
            <a:endParaRPr kumimoji="0" lang="en-US" altLang="en-US" sz="2400" b="1" i="0" u="none" strike="noStrike" cap="none" normalizeH="0" baseline="0" dirty="0" smtClean="0">
              <a:ln>
                <a:noFill/>
              </a:ln>
              <a:solidFill>
                <a:schemeClr val="tx1"/>
              </a:solidFill>
              <a:effectLst/>
              <a:ea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kumimoji="0" lang="en-US" altLang="en-US" sz="2400" b="1" i="0" u="none" strike="noStrike" cap="none" normalizeH="0" baseline="0" dirty="0" smtClean="0">
                <a:ln>
                  <a:noFill/>
                </a:ln>
                <a:solidFill>
                  <a:schemeClr val="tx1"/>
                </a:solidFill>
                <a:effectLst/>
                <a:ea typeface="Times New Roman" panose="02020603050405020304" pitchFamily="18" charset="0"/>
              </a:rPr>
              <a:t>Make a list of places in your city.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lang="en-US" altLang="en-US" sz="2400" b="1" dirty="0" smtClean="0">
                <a:ea typeface="Times New Roman" panose="02020603050405020304" pitchFamily="18" charset="0"/>
              </a:rPr>
              <a:t>What’s the name of your city.</a:t>
            </a:r>
            <a:r>
              <a:rPr kumimoji="0" lang="en-US" altLang="en-US" sz="2400" b="1" i="0" u="none" strike="noStrike" cap="none" normalizeH="0" baseline="0" dirty="0" smtClean="0">
                <a:ln>
                  <a:noFill/>
                </a:ln>
                <a:solidFill>
                  <a:schemeClr val="tx1"/>
                </a:solidFill>
                <a:effectLst/>
                <a:ea typeface="Times New Roman" panose="02020603050405020304" pitchFamily="18" charset="0"/>
              </a:rPr>
              <a:t>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lang="en-US" altLang="en-US" sz="2400" b="1" dirty="0" smtClean="0"/>
              <a:t>How many people live in your city.</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kumimoji="0" lang="en-US" altLang="en-US" sz="2400" b="1" i="0" u="none" strike="noStrike" cap="none" normalizeH="0" baseline="0" dirty="0" smtClean="0">
                <a:ln>
                  <a:noFill/>
                </a:ln>
                <a:solidFill>
                  <a:schemeClr val="tx1"/>
                </a:solidFill>
                <a:effectLst/>
              </a:rPr>
              <a:t>Is</a:t>
            </a:r>
            <a:r>
              <a:rPr kumimoji="0" lang="en-US" altLang="en-US" sz="2400" b="1" i="0" u="none" strike="noStrike" cap="none" normalizeH="0" dirty="0" smtClean="0">
                <a:ln>
                  <a:noFill/>
                </a:ln>
                <a:solidFill>
                  <a:schemeClr val="tx1"/>
                </a:solidFill>
                <a:effectLst/>
              </a:rPr>
              <a:t> your city large or small?</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lang="en-US" altLang="en-US" sz="2400" b="1" baseline="0" dirty="0" smtClean="0"/>
              <a:t>What</a:t>
            </a:r>
            <a:r>
              <a:rPr lang="en-US" altLang="en-US" sz="2400" b="1" dirty="0" smtClean="0"/>
              <a:t> makes your city special?</a:t>
            </a:r>
            <a:endParaRPr kumimoji="0" lang="en-US" altLang="en-US" sz="2400" b="0" i="0" u="none" strike="noStrike" cap="none" normalizeH="0" baseline="0" dirty="0" smtClean="0">
              <a:ln>
                <a:noFill/>
              </a:ln>
              <a:solidFill>
                <a:schemeClr val="tx1"/>
              </a:solidFill>
              <a:effectLst/>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257175" algn="l"/>
              </a:tabLst>
            </a:pPr>
            <a:r>
              <a:rPr kumimoji="0" lang="en-US" altLang="en-US" sz="2400" b="1" i="0" u="none" strike="noStrike" cap="none" normalizeH="0" baseline="0" dirty="0" smtClean="0">
                <a:ln>
                  <a:noFill/>
                </a:ln>
                <a:solidFill>
                  <a:schemeClr val="tx1"/>
                </a:solidFill>
                <a:effectLst/>
                <a:ea typeface="Times New Roman" panose="02020603050405020304" pitchFamily="18" charset="0"/>
              </a:rPr>
              <a:t>Write a paragraph about your city.</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57175"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138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9971" y="129997"/>
            <a:ext cx="7843837" cy="693968"/>
          </a:xfrm>
          <a:prstGeom prst="rect">
            <a:avLst/>
          </a:prstGeom>
        </p:spPr>
        <p:txBody>
          <a:bodyPr>
            <a:noAutofit/>
          </a:bodyPr>
          <a:lstStyle/>
          <a:p>
            <a:r>
              <a:rPr lang="en-US" sz="4000" b="1" dirty="0" smtClean="0">
                <a:solidFill>
                  <a:schemeClr val="accent2">
                    <a:lumMod val="75000"/>
                  </a:schemeClr>
                </a:solidFill>
              </a:rPr>
              <a:t>Team Projects - Samples</a:t>
            </a:r>
            <a:endParaRPr lang="en-US" sz="4000" b="1" dirty="0">
              <a:solidFill>
                <a:schemeClr val="accent2">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3222825"/>
              </p:ext>
            </p:extLst>
          </p:nvPr>
        </p:nvGraphicFramePr>
        <p:xfrm>
          <a:off x="430794" y="933450"/>
          <a:ext cx="3045936" cy="4351338"/>
        </p:xfrm>
        <a:graphic>
          <a:graphicData uri="http://schemas.openxmlformats.org/drawingml/2006/table">
            <a:tbl>
              <a:tblPr firstRow="1" firstCol="1" bandRow="1">
                <a:tableStyleId>{5C22544A-7EE6-4342-B048-85BDC9FD1C3A}</a:tableStyleId>
              </a:tblPr>
              <a:tblGrid>
                <a:gridCol w="3045936"/>
              </a:tblGrid>
              <a:tr h="4351338">
                <a:tc>
                  <a:txBody>
                    <a:bodyPr/>
                    <a:lstStyle/>
                    <a:p>
                      <a:pPr marL="0" marR="0" algn="ctr">
                        <a:lnSpc>
                          <a:spcPct val="115000"/>
                        </a:lnSpc>
                        <a:spcBef>
                          <a:spcPts val="0"/>
                        </a:spcBef>
                        <a:spcAft>
                          <a:spcPts val="0"/>
                        </a:spcAft>
                      </a:pPr>
                      <a:r>
                        <a:rPr lang="en-US" sz="3200" dirty="0">
                          <a:ln w="9525" cap="flat" cmpd="sng" algn="ctr">
                            <a:solidFill>
                              <a:srgbClr val="BFBFBF">
                                <a:alpha val="50000"/>
                              </a:srgbClr>
                            </a:solidFill>
                            <a:prstDash val="solid"/>
                            <a:round/>
                          </a:ln>
                          <a:effectLst>
                            <a:outerShdw dist="25400" dir="13500000" sx="0" sy="0">
                              <a:srgbClr val="000000">
                                <a:alpha val="50000"/>
                              </a:srgbClr>
                            </a:outerShdw>
                          </a:effectLst>
                        </a:rPr>
                        <a:t>CARTOON CITY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14" marR="45014" marT="0" marB="0"/>
                </a:tc>
              </a:tr>
            </a:tbl>
          </a:graphicData>
        </a:graphic>
      </p:graphicFrame>
      <p:pic>
        <p:nvPicPr>
          <p:cNvPr id="3073" name="Picture 12" descr="Welcome to city!!! Picture  (3d, cartoon, city, cars)"/>
          <p:cNvPicPr>
            <a:picLocks noChangeAspect="1" noChangeArrowheads="1"/>
          </p:cNvPicPr>
          <p:nvPr/>
        </p:nvPicPr>
        <p:blipFill rotWithShape="1">
          <a:blip r:embed="rId3">
            <a:extLst>
              <a:ext uri="{28A0092B-C50C-407E-A947-70E740481C1C}">
                <a14:useLocalDpi xmlns:a14="http://schemas.microsoft.com/office/drawing/2010/main" val="0"/>
              </a:ext>
            </a:extLst>
          </a:blip>
          <a:srcRect r="32802"/>
          <a:stretch/>
        </p:blipFill>
        <p:spPr bwMode="auto">
          <a:xfrm>
            <a:off x="500824" y="2020765"/>
            <a:ext cx="290587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rotWithShape="1">
          <a:blip r:embed="rId4"/>
          <a:srcRect l="24840" t="20797" r="25036" b="14245"/>
          <a:stretch/>
        </p:blipFill>
        <p:spPr bwMode="auto">
          <a:xfrm>
            <a:off x="2668480" y="2120202"/>
            <a:ext cx="6043441"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379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42" y="2196276"/>
            <a:ext cx="2522135" cy="923330"/>
          </a:xfrm>
          <a:prstGeom prst="rect">
            <a:avLst/>
          </a:prstGeom>
          <a:noFill/>
        </p:spPr>
        <p:txBody>
          <a:bodyPr wrap="square" rtlCol="0">
            <a:spAutoFit/>
          </a:bodyPr>
          <a:lstStyle/>
          <a:p>
            <a:pPr algn="ctr"/>
            <a:r>
              <a:rPr lang="en-US" sz="3600" b="1" dirty="0">
                <a:solidFill>
                  <a:schemeClr val="accent2">
                    <a:lumMod val="75000"/>
                  </a:schemeClr>
                </a:solidFill>
                <a:latin typeface="Adobe Gothic Std B" panose="020B0800000000000000" pitchFamily="34" charset="-128"/>
                <a:ea typeface="Adobe Gothic Std B" panose="020B0800000000000000" pitchFamily="34" charset="-128"/>
              </a:rPr>
              <a:t>Stand Out:</a:t>
            </a:r>
            <a:endParaRPr lang="en-US" sz="3600" dirty="0"/>
          </a:p>
          <a:p>
            <a:pPr algn="ctr"/>
            <a:r>
              <a:rPr lang="en-US" b="1" dirty="0" smtClean="0"/>
              <a:t>6 Level Series</a:t>
            </a:r>
          </a:p>
        </p:txBody>
      </p:sp>
      <p:sp>
        <p:nvSpPr>
          <p:cNvPr id="7" name="TextBox 6"/>
          <p:cNvSpPr txBox="1"/>
          <p:nvPr/>
        </p:nvSpPr>
        <p:spPr>
          <a:xfrm>
            <a:off x="40192" y="5281199"/>
            <a:ext cx="2763948" cy="969496"/>
          </a:xfrm>
          <a:prstGeom prst="rect">
            <a:avLst/>
          </a:prstGeom>
          <a:solidFill>
            <a:schemeClr val="accent6">
              <a:lumMod val="20000"/>
              <a:lumOff val="80000"/>
            </a:schemeClr>
          </a:solidFill>
        </p:spPr>
        <p:txBody>
          <a:bodyPr wrap="square" rtlCol="0">
            <a:spAutoFit/>
          </a:bodyPr>
          <a:lstStyle/>
          <a:p>
            <a:r>
              <a:rPr lang="en-US" sz="2400" dirty="0">
                <a:solidFill>
                  <a:schemeClr val="accent2">
                    <a:lumMod val="75000"/>
                  </a:schemeClr>
                </a:solidFill>
              </a:rPr>
              <a:t>Print Workbooks</a:t>
            </a:r>
          </a:p>
          <a:p>
            <a:pPr lvl="1">
              <a:spcAft>
                <a:spcPts val="600"/>
              </a:spcAft>
            </a:pPr>
            <a:r>
              <a:rPr lang="en-US" dirty="0"/>
              <a:t>Promotes </a:t>
            </a:r>
            <a:r>
              <a:rPr lang="en-US" dirty="0" smtClean="0"/>
              <a:t>recycling</a:t>
            </a:r>
          </a:p>
          <a:p>
            <a:pPr lvl="1">
              <a:spcAft>
                <a:spcPts val="600"/>
              </a:spcAft>
            </a:pPr>
            <a:r>
              <a:rPr lang="en-US" sz="1000" dirty="0" smtClean="0"/>
              <a:t> </a:t>
            </a:r>
            <a:endParaRPr lang="en-US" sz="1000" dirty="0"/>
          </a:p>
        </p:txBody>
      </p:sp>
      <p:pic>
        <p:nvPicPr>
          <p:cNvPr id="10" name="Picture 9"/>
          <p:cNvPicPr>
            <a:picLocks noChangeAspect="1"/>
          </p:cNvPicPr>
          <p:nvPr/>
        </p:nvPicPr>
        <p:blipFill>
          <a:blip r:embed="rId3"/>
          <a:stretch>
            <a:fillRect/>
          </a:stretch>
        </p:blipFill>
        <p:spPr>
          <a:xfrm>
            <a:off x="2658523" y="164688"/>
            <a:ext cx="1472475" cy="1866900"/>
          </a:xfrm>
          <a:prstGeom prst="rect">
            <a:avLst/>
          </a:prstGeom>
        </p:spPr>
      </p:pic>
      <p:pic>
        <p:nvPicPr>
          <p:cNvPr id="11" name="Picture 10"/>
          <p:cNvPicPr>
            <a:picLocks noChangeAspect="1"/>
          </p:cNvPicPr>
          <p:nvPr/>
        </p:nvPicPr>
        <p:blipFill>
          <a:blip r:embed="rId4"/>
          <a:stretch>
            <a:fillRect/>
          </a:stretch>
        </p:blipFill>
        <p:spPr>
          <a:xfrm>
            <a:off x="4778383" y="164688"/>
            <a:ext cx="1472475" cy="1866900"/>
          </a:xfrm>
          <a:prstGeom prst="rect">
            <a:avLst/>
          </a:prstGeom>
        </p:spPr>
      </p:pic>
      <p:pic>
        <p:nvPicPr>
          <p:cNvPr id="12" name="Picture 11"/>
          <p:cNvPicPr>
            <a:picLocks noChangeAspect="1"/>
          </p:cNvPicPr>
          <p:nvPr/>
        </p:nvPicPr>
        <p:blipFill>
          <a:blip r:embed="rId5"/>
          <a:stretch>
            <a:fillRect/>
          </a:stretch>
        </p:blipFill>
        <p:spPr>
          <a:xfrm>
            <a:off x="6887756" y="164688"/>
            <a:ext cx="1472475" cy="1866900"/>
          </a:xfrm>
          <a:prstGeom prst="rect">
            <a:avLst/>
          </a:prstGeom>
        </p:spPr>
      </p:pic>
      <p:pic>
        <p:nvPicPr>
          <p:cNvPr id="13" name="Picture 12"/>
          <p:cNvPicPr>
            <a:picLocks noChangeAspect="1"/>
          </p:cNvPicPr>
          <p:nvPr/>
        </p:nvPicPr>
        <p:blipFill>
          <a:blip r:embed="rId6"/>
          <a:stretch>
            <a:fillRect/>
          </a:stretch>
        </p:blipFill>
        <p:spPr>
          <a:xfrm>
            <a:off x="2763948" y="2605360"/>
            <a:ext cx="1472475" cy="1866900"/>
          </a:xfrm>
          <a:prstGeom prst="rect">
            <a:avLst/>
          </a:prstGeom>
        </p:spPr>
      </p:pic>
      <p:pic>
        <p:nvPicPr>
          <p:cNvPr id="14" name="Picture 13"/>
          <p:cNvPicPr>
            <a:picLocks noChangeAspect="1"/>
          </p:cNvPicPr>
          <p:nvPr/>
        </p:nvPicPr>
        <p:blipFill>
          <a:blip r:embed="rId7"/>
          <a:stretch>
            <a:fillRect/>
          </a:stretch>
        </p:blipFill>
        <p:spPr>
          <a:xfrm>
            <a:off x="4883807" y="2605360"/>
            <a:ext cx="1472475" cy="1866900"/>
          </a:xfrm>
          <a:prstGeom prst="rect">
            <a:avLst/>
          </a:prstGeom>
        </p:spPr>
      </p:pic>
      <p:pic>
        <p:nvPicPr>
          <p:cNvPr id="15" name="Picture 14"/>
          <p:cNvPicPr>
            <a:picLocks noChangeAspect="1"/>
          </p:cNvPicPr>
          <p:nvPr/>
        </p:nvPicPr>
        <p:blipFill>
          <a:blip r:embed="rId8"/>
          <a:stretch>
            <a:fillRect/>
          </a:stretch>
        </p:blipFill>
        <p:spPr>
          <a:xfrm>
            <a:off x="6993180" y="2605360"/>
            <a:ext cx="1472475" cy="1866900"/>
          </a:xfrm>
          <a:prstGeom prst="rect">
            <a:avLst/>
          </a:prstGeom>
        </p:spPr>
      </p:pic>
      <p:sp>
        <p:nvSpPr>
          <p:cNvPr id="16" name="TextBox 15"/>
          <p:cNvSpPr txBox="1"/>
          <p:nvPr/>
        </p:nvSpPr>
        <p:spPr>
          <a:xfrm>
            <a:off x="3050412" y="2045578"/>
            <a:ext cx="767967" cy="369332"/>
          </a:xfrm>
          <a:prstGeom prst="rect">
            <a:avLst/>
          </a:prstGeom>
          <a:noFill/>
        </p:spPr>
        <p:txBody>
          <a:bodyPr wrap="square" rtlCol="0">
            <a:spAutoFit/>
          </a:bodyPr>
          <a:lstStyle/>
          <a:p>
            <a:r>
              <a:rPr lang="en-US" b="1" dirty="0" smtClean="0">
                <a:solidFill>
                  <a:schemeClr val="accent2">
                    <a:lumMod val="75000"/>
                  </a:schemeClr>
                </a:solidFill>
              </a:rPr>
              <a:t>Basic</a:t>
            </a:r>
            <a:endParaRPr lang="en-US" b="1" dirty="0">
              <a:solidFill>
                <a:schemeClr val="accent2">
                  <a:lumMod val="75000"/>
                </a:schemeClr>
              </a:solidFill>
            </a:endParaRPr>
          </a:p>
        </p:txBody>
      </p:sp>
      <p:sp>
        <p:nvSpPr>
          <p:cNvPr id="17" name="TextBox 16"/>
          <p:cNvSpPr txBox="1"/>
          <p:nvPr/>
        </p:nvSpPr>
        <p:spPr>
          <a:xfrm>
            <a:off x="5170271" y="2018372"/>
            <a:ext cx="898044" cy="369332"/>
          </a:xfrm>
          <a:prstGeom prst="rect">
            <a:avLst/>
          </a:prstGeom>
          <a:noFill/>
        </p:spPr>
        <p:txBody>
          <a:bodyPr wrap="square" rtlCol="0">
            <a:spAutoFit/>
          </a:bodyPr>
          <a:lstStyle/>
          <a:p>
            <a:r>
              <a:rPr lang="en-US" b="1" dirty="0" smtClean="0">
                <a:solidFill>
                  <a:schemeClr val="accent2">
                    <a:lumMod val="75000"/>
                  </a:schemeClr>
                </a:solidFill>
              </a:rPr>
              <a:t>Book 1</a:t>
            </a:r>
            <a:endParaRPr lang="en-US" b="1" dirty="0">
              <a:solidFill>
                <a:schemeClr val="accent2">
                  <a:lumMod val="75000"/>
                </a:schemeClr>
              </a:solidFill>
            </a:endParaRPr>
          </a:p>
        </p:txBody>
      </p:sp>
      <p:sp>
        <p:nvSpPr>
          <p:cNvPr id="19" name="TextBox 18"/>
          <p:cNvSpPr txBox="1"/>
          <p:nvPr/>
        </p:nvSpPr>
        <p:spPr>
          <a:xfrm>
            <a:off x="7171565" y="4481888"/>
            <a:ext cx="898044" cy="369332"/>
          </a:xfrm>
          <a:prstGeom prst="rect">
            <a:avLst/>
          </a:prstGeom>
          <a:noFill/>
        </p:spPr>
        <p:txBody>
          <a:bodyPr wrap="square" rtlCol="0">
            <a:spAutoFit/>
          </a:bodyPr>
          <a:lstStyle/>
          <a:p>
            <a:r>
              <a:rPr lang="en-US" b="1" dirty="0" smtClean="0">
                <a:solidFill>
                  <a:schemeClr val="accent2">
                    <a:lumMod val="75000"/>
                  </a:schemeClr>
                </a:solidFill>
              </a:rPr>
              <a:t>Book 5</a:t>
            </a:r>
            <a:endParaRPr lang="en-US" b="1" dirty="0">
              <a:solidFill>
                <a:schemeClr val="accent2">
                  <a:lumMod val="75000"/>
                </a:schemeClr>
              </a:solidFill>
            </a:endParaRPr>
          </a:p>
        </p:txBody>
      </p:sp>
      <p:sp>
        <p:nvSpPr>
          <p:cNvPr id="20" name="TextBox 19"/>
          <p:cNvSpPr txBox="1"/>
          <p:nvPr/>
        </p:nvSpPr>
        <p:spPr>
          <a:xfrm>
            <a:off x="5106412" y="4457697"/>
            <a:ext cx="898044" cy="369332"/>
          </a:xfrm>
          <a:prstGeom prst="rect">
            <a:avLst/>
          </a:prstGeom>
          <a:noFill/>
        </p:spPr>
        <p:txBody>
          <a:bodyPr wrap="square" rtlCol="0">
            <a:spAutoFit/>
          </a:bodyPr>
          <a:lstStyle/>
          <a:p>
            <a:r>
              <a:rPr lang="en-US" b="1" dirty="0" smtClean="0">
                <a:solidFill>
                  <a:schemeClr val="accent2">
                    <a:lumMod val="75000"/>
                  </a:schemeClr>
                </a:solidFill>
              </a:rPr>
              <a:t>Book 4</a:t>
            </a:r>
            <a:endParaRPr lang="en-US" b="1" dirty="0">
              <a:solidFill>
                <a:schemeClr val="accent2">
                  <a:lumMod val="75000"/>
                </a:schemeClr>
              </a:solidFill>
            </a:endParaRPr>
          </a:p>
        </p:txBody>
      </p:sp>
      <p:sp>
        <p:nvSpPr>
          <p:cNvPr id="21" name="TextBox 20"/>
          <p:cNvSpPr txBox="1"/>
          <p:nvPr/>
        </p:nvSpPr>
        <p:spPr>
          <a:xfrm>
            <a:off x="3050412" y="4457847"/>
            <a:ext cx="898044" cy="369332"/>
          </a:xfrm>
          <a:prstGeom prst="rect">
            <a:avLst/>
          </a:prstGeom>
          <a:noFill/>
        </p:spPr>
        <p:txBody>
          <a:bodyPr wrap="square" rtlCol="0">
            <a:spAutoFit/>
          </a:bodyPr>
          <a:lstStyle/>
          <a:p>
            <a:r>
              <a:rPr lang="en-US" b="1" dirty="0" smtClean="0">
                <a:solidFill>
                  <a:schemeClr val="accent2">
                    <a:lumMod val="75000"/>
                  </a:schemeClr>
                </a:solidFill>
              </a:rPr>
              <a:t>Book 3</a:t>
            </a:r>
            <a:endParaRPr lang="en-US" b="1" dirty="0">
              <a:solidFill>
                <a:schemeClr val="accent2">
                  <a:lumMod val="75000"/>
                </a:schemeClr>
              </a:solidFill>
            </a:endParaRPr>
          </a:p>
        </p:txBody>
      </p:sp>
      <p:sp>
        <p:nvSpPr>
          <p:cNvPr id="22" name="TextBox 21"/>
          <p:cNvSpPr txBox="1"/>
          <p:nvPr/>
        </p:nvSpPr>
        <p:spPr>
          <a:xfrm>
            <a:off x="7275985" y="2057064"/>
            <a:ext cx="898044" cy="369332"/>
          </a:xfrm>
          <a:prstGeom prst="rect">
            <a:avLst/>
          </a:prstGeom>
          <a:noFill/>
        </p:spPr>
        <p:txBody>
          <a:bodyPr wrap="square" rtlCol="0">
            <a:spAutoFit/>
          </a:bodyPr>
          <a:lstStyle/>
          <a:p>
            <a:r>
              <a:rPr lang="en-US" b="1" dirty="0" smtClean="0">
                <a:solidFill>
                  <a:schemeClr val="accent2">
                    <a:lumMod val="75000"/>
                  </a:schemeClr>
                </a:solidFill>
              </a:rPr>
              <a:t>Book 2</a:t>
            </a:r>
            <a:endParaRPr lang="en-US" b="1" dirty="0">
              <a:solidFill>
                <a:schemeClr val="accent2">
                  <a:lumMod val="75000"/>
                </a:schemeClr>
              </a:solidFill>
            </a:endParaRPr>
          </a:p>
        </p:txBody>
      </p:sp>
      <p:sp>
        <p:nvSpPr>
          <p:cNvPr id="2" name="Rectangle 1"/>
          <p:cNvSpPr/>
          <p:nvPr/>
        </p:nvSpPr>
        <p:spPr>
          <a:xfrm>
            <a:off x="2804140" y="5276989"/>
            <a:ext cx="3156375" cy="1015663"/>
          </a:xfrm>
          <a:prstGeom prst="rect">
            <a:avLst/>
          </a:prstGeom>
          <a:solidFill>
            <a:schemeClr val="accent6">
              <a:lumMod val="20000"/>
              <a:lumOff val="80000"/>
            </a:schemeClr>
          </a:solidFill>
        </p:spPr>
        <p:txBody>
          <a:bodyPr wrap="square">
            <a:spAutoFit/>
          </a:bodyPr>
          <a:lstStyle/>
          <a:p>
            <a:r>
              <a:rPr lang="en-US" sz="2400" dirty="0">
                <a:solidFill>
                  <a:schemeClr val="accent2">
                    <a:lumMod val="75000"/>
                  </a:schemeClr>
                </a:solidFill>
              </a:rPr>
              <a:t>Multilevel Worksheets</a:t>
            </a:r>
          </a:p>
          <a:p>
            <a:pPr lvl="1">
              <a:spcAft>
                <a:spcPts val="600"/>
              </a:spcAft>
            </a:pPr>
            <a:r>
              <a:rPr lang="en-US" dirty="0"/>
              <a:t>Promotes customization and recycling</a:t>
            </a:r>
          </a:p>
        </p:txBody>
      </p:sp>
      <p:sp>
        <p:nvSpPr>
          <p:cNvPr id="18" name="TextBox 17"/>
          <p:cNvSpPr txBox="1"/>
          <p:nvPr/>
        </p:nvSpPr>
        <p:spPr>
          <a:xfrm>
            <a:off x="5960514" y="5276989"/>
            <a:ext cx="3223677" cy="1015663"/>
          </a:xfrm>
          <a:prstGeom prst="rect">
            <a:avLst/>
          </a:prstGeom>
          <a:solidFill>
            <a:schemeClr val="accent6">
              <a:lumMod val="20000"/>
              <a:lumOff val="80000"/>
            </a:schemeClr>
          </a:solidFill>
          <a:ln>
            <a:noFill/>
          </a:ln>
        </p:spPr>
        <p:txBody>
          <a:bodyPr wrap="square" rtlCol="0">
            <a:spAutoFit/>
          </a:bodyPr>
          <a:lstStyle/>
          <a:p>
            <a:r>
              <a:rPr lang="en-US" sz="2400" dirty="0" smtClean="0">
                <a:solidFill>
                  <a:schemeClr val="accent2">
                    <a:lumMod val="75000"/>
                  </a:schemeClr>
                </a:solidFill>
              </a:rPr>
              <a:t>Online Workbook</a:t>
            </a:r>
          </a:p>
          <a:p>
            <a:pPr lvl="1"/>
            <a:r>
              <a:rPr lang="en-US" dirty="0" smtClean="0"/>
              <a:t>Promotes digital literacy and recycling</a:t>
            </a:r>
          </a:p>
        </p:txBody>
      </p:sp>
    </p:spTree>
    <p:extLst>
      <p:ext uri="{BB962C8B-B14F-4D97-AF65-F5344CB8AC3E}">
        <p14:creationId xmlns:p14="http://schemas.microsoft.com/office/powerpoint/2010/main" val="7794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144013" y="2209800"/>
            <a:ext cx="6629221" cy="3772883"/>
          </a:xfrm>
          <a:prstGeom prst="rect">
            <a:avLst/>
          </a:prstGeom>
        </p:spPr>
        <p:txBody>
          <a:bodyPr vert="horz" lIns="91448" tIns="45724" rIns="91448" bIns="45724" rtlCol="0">
            <a:normAutofit/>
          </a:bodyPr>
          <a:lstStyle>
            <a:lvl1pPr marL="304747" indent="-304747" algn="l" defTabSz="1218987" rtl="0" eaLnBrk="1" latinLnBrk="0" hangingPunct="1">
              <a:lnSpc>
                <a:spcPct val="90000"/>
              </a:lnSpc>
              <a:spcBef>
                <a:spcPts val="1800"/>
              </a:spcBef>
              <a:buClr>
                <a:schemeClr val="accent1"/>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endParaRPr lang="en-US" altLang="en-US" sz="2101" dirty="0">
              <a:solidFill>
                <a:schemeClr val="tx1">
                  <a:lumMod val="75000"/>
                  <a:lumOff val="25000"/>
                </a:schemeClr>
              </a:solidFill>
            </a:endParaRPr>
          </a:p>
        </p:txBody>
      </p:sp>
      <p:sp>
        <p:nvSpPr>
          <p:cNvPr id="8" name="Title 2"/>
          <p:cNvSpPr txBox="1">
            <a:spLocks/>
          </p:cNvSpPr>
          <p:nvPr/>
        </p:nvSpPr>
        <p:spPr>
          <a:xfrm>
            <a:off x="1292891" y="556325"/>
            <a:ext cx="7087434" cy="1295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2">
                    <a:lumMod val="75000"/>
                  </a:schemeClr>
                </a:solidFill>
              </a:rPr>
              <a:t>What did we learn?</a:t>
            </a:r>
            <a:endParaRPr lang="en-US" sz="4000" dirty="0" smtClean="0">
              <a:solidFill>
                <a:schemeClr val="accent2">
                  <a:lumMod val="75000"/>
                </a:schemeClr>
              </a:solidFill>
            </a:endParaRPr>
          </a:p>
        </p:txBody>
      </p:sp>
      <p:sp>
        <p:nvSpPr>
          <p:cNvPr id="2" name="TextBox 1"/>
          <p:cNvSpPr txBox="1"/>
          <p:nvPr/>
        </p:nvSpPr>
        <p:spPr>
          <a:xfrm>
            <a:off x="4693414" y="5587491"/>
            <a:ext cx="4210259" cy="923330"/>
          </a:xfrm>
          <a:prstGeom prst="rect">
            <a:avLst/>
          </a:prstGeom>
          <a:noFill/>
        </p:spPr>
        <p:txBody>
          <a:bodyPr wrap="square" rtlCol="0">
            <a:spAutoFit/>
          </a:bodyPr>
          <a:lstStyle/>
          <a:p>
            <a:r>
              <a:rPr lang="en-US" dirty="0" smtClean="0"/>
              <a:t>For philosophy documents and a short history of employability instruction in Adult Education, go to </a:t>
            </a:r>
            <a:r>
              <a:rPr lang="en-US" i="1" dirty="0" smtClean="0"/>
              <a:t>ESL-Teacher.net</a:t>
            </a:r>
            <a:endParaRPr lang="en-US" i="1" dirty="0"/>
          </a:p>
        </p:txBody>
      </p:sp>
      <p:sp>
        <p:nvSpPr>
          <p:cNvPr id="10" name="TextBox 9"/>
          <p:cNvSpPr txBox="1"/>
          <p:nvPr/>
        </p:nvSpPr>
        <p:spPr>
          <a:xfrm>
            <a:off x="801022" y="1681662"/>
            <a:ext cx="7455877" cy="341632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Identify what we mean when we say “employability skills”. </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smtClean="0"/>
              <a:t>Identify classroom techniques to help students learn these important skills.</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smtClean="0"/>
              <a:t>Find those techniques in Stand Out.</a:t>
            </a:r>
          </a:p>
          <a:p>
            <a:pPr marL="342900" indent="-342900">
              <a:buFont typeface="Wingdings" panose="05000000000000000000" pitchFamily="2" charset="2"/>
              <a:buChar char="ü"/>
            </a:pPr>
            <a:endParaRPr lang="en-US" sz="2400" dirty="0" smtClean="0"/>
          </a:p>
          <a:p>
            <a:pPr marL="342900" indent="-342900">
              <a:buFont typeface="Wingdings" panose="05000000000000000000" pitchFamily="2" charset="2"/>
              <a:buChar char="ü"/>
            </a:pPr>
            <a:endParaRPr lang="en-US" sz="2400" dirty="0"/>
          </a:p>
        </p:txBody>
      </p:sp>
    </p:spTree>
    <p:extLst>
      <p:ext uri="{BB962C8B-B14F-4D97-AF65-F5344CB8AC3E}">
        <p14:creationId xmlns:p14="http://schemas.microsoft.com/office/powerpoint/2010/main" val="9080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2517" y="152400"/>
            <a:ext cx="7315200" cy="1295400"/>
          </a:xfrm>
          <a:prstGeom prst="rect">
            <a:avLst/>
          </a:prstGeom>
        </p:spPr>
        <p:txBody>
          <a:bodyPr>
            <a:noAutofit/>
          </a:bodyPr>
          <a:lstStyle/>
          <a:p>
            <a:r>
              <a:rPr lang="en-US" b="1" dirty="0" smtClean="0">
                <a:solidFill>
                  <a:schemeClr val="accent2">
                    <a:lumMod val="75000"/>
                  </a:schemeClr>
                </a:solidFill>
              </a:rPr>
              <a:t>Thank You!</a:t>
            </a:r>
            <a:endParaRPr lang="en-US" b="1" dirty="0">
              <a:solidFill>
                <a:schemeClr val="accent2">
                  <a:lumMod val="75000"/>
                </a:schemeClr>
              </a:solidFill>
            </a:endParaRPr>
          </a:p>
        </p:txBody>
      </p:sp>
      <p:sp>
        <p:nvSpPr>
          <p:cNvPr id="2" name="TextBox 1"/>
          <p:cNvSpPr txBox="1"/>
          <p:nvPr/>
        </p:nvSpPr>
        <p:spPr>
          <a:xfrm>
            <a:off x="1066800" y="2590800"/>
            <a:ext cx="7239000" cy="2308324"/>
          </a:xfrm>
          <a:prstGeom prst="rect">
            <a:avLst/>
          </a:prstGeom>
          <a:noFill/>
        </p:spPr>
        <p:txBody>
          <a:bodyPr wrap="square" rtlCol="0">
            <a:spAutoFit/>
          </a:bodyPr>
          <a:lstStyle/>
          <a:p>
            <a:pPr>
              <a:lnSpc>
                <a:spcPct val="150000"/>
              </a:lnSpc>
            </a:pPr>
            <a:r>
              <a:rPr lang="en-US" sz="2400" dirty="0" smtClean="0"/>
              <a:t>Rob Jenkins &amp; Staci Johnson</a:t>
            </a:r>
          </a:p>
          <a:p>
            <a:pPr>
              <a:lnSpc>
                <a:spcPct val="150000"/>
              </a:lnSpc>
            </a:pPr>
            <a:r>
              <a:rPr lang="en-US" sz="2400" dirty="0"/>
              <a:t>r</a:t>
            </a:r>
            <a:r>
              <a:rPr lang="en-US" sz="2400" dirty="0" smtClean="0"/>
              <a:t>objenkins.esl@gmail.com &amp; </a:t>
            </a:r>
            <a:r>
              <a:rPr lang="en-US" sz="2400" dirty="0" err="1" smtClean="0"/>
              <a:t>stacijohnson</a:t>
            </a:r>
            <a:r>
              <a:rPr lang="en-US" sz="2400" dirty="0" err="1"/>
              <a:t>.</a:t>
            </a:r>
            <a:r>
              <a:rPr lang="en-US" sz="2400" dirty="0" err="1" smtClean="0"/>
              <a:t>esl@gmail.com</a:t>
            </a:r>
            <a:endParaRPr lang="en-US" sz="2400" dirty="0" smtClean="0"/>
          </a:p>
          <a:p>
            <a:pPr>
              <a:lnSpc>
                <a:spcPct val="150000"/>
              </a:lnSpc>
            </a:pPr>
            <a:r>
              <a:rPr lang="en-US" sz="2400" dirty="0" smtClean="0"/>
              <a:t>ESL-Teacher.net</a:t>
            </a:r>
            <a:endParaRPr lang="en-US" sz="2400" dirty="0"/>
          </a:p>
        </p:txBody>
      </p:sp>
    </p:spTree>
    <p:extLst>
      <p:ext uri="{BB962C8B-B14F-4D97-AF65-F5344CB8AC3E}">
        <p14:creationId xmlns:p14="http://schemas.microsoft.com/office/powerpoint/2010/main" val="36473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144013" y="2209800"/>
            <a:ext cx="6629221" cy="3772883"/>
          </a:xfrm>
          <a:prstGeom prst="rect">
            <a:avLst/>
          </a:prstGeom>
        </p:spPr>
        <p:txBody>
          <a:bodyPr vert="horz" lIns="91448" tIns="45724" rIns="91448" bIns="45724" rtlCol="0">
            <a:normAutofit/>
          </a:bodyPr>
          <a:lstStyle>
            <a:lvl1pPr marL="304747" indent="-304747" algn="l" defTabSz="1218987" rtl="0" eaLnBrk="1" latinLnBrk="0" hangingPunct="1">
              <a:lnSpc>
                <a:spcPct val="90000"/>
              </a:lnSpc>
              <a:spcBef>
                <a:spcPts val="1800"/>
              </a:spcBef>
              <a:buClr>
                <a:schemeClr val="accent1"/>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endParaRPr lang="en-US" altLang="en-US" sz="2101" dirty="0">
              <a:solidFill>
                <a:schemeClr val="tx1">
                  <a:lumMod val="75000"/>
                  <a:lumOff val="25000"/>
                </a:schemeClr>
              </a:solidFill>
            </a:endParaRPr>
          </a:p>
        </p:txBody>
      </p:sp>
      <p:sp>
        <p:nvSpPr>
          <p:cNvPr id="8" name="Title 2"/>
          <p:cNvSpPr txBox="1">
            <a:spLocks/>
          </p:cNvSpPr>
          <p:nvPr/>
        </p:nvSpPr>
        <p:spPr>
          <a:xfrm>
            <a:off x="1292891" y="556325"/>
            <a:ext cx="7087434" cy="1295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2">
                    <a:lumMod val="75000"/>
                  </a:schemeClr>
                </a:solidFill>
              </a:rPr>
              <a:t>Today’s</a:t>
            </a:r>
            <a:r>
              <a:rPr lang="en-US" sz="4000" b="1" dirty="0" smtClean="0">
                <a:solidFill>
                  <a:schemeClr val="accent2">
                    <a:lumMod val="75000"/>
                  </a:schemeClr>
                </a:solidFill>
              </a:rPr>
              <a:t> Goals and Objectives</a:t>
            </a:r>
            <a:endParaRPr lang="en-US" sz="4000" dirty="0" smtClean="0">
              <a:solidFill>
                <a:schemeClr val="accent2">
                  <a:lumMod val="75000"/>
                </a:schemeClr>
              </a:solidFill>
            </a:endParaRPr>
          </a:p>
        </p:txBody>
      </p:sp>
      <p:sp>
        <p:nvSpPr>
          <p:cNvPr id="2" name="TextBox 1"/>
          <p:cNvSpPr txBox="1"/>
          <p:nvPr/>
        </p:nvSpPr>
        <p:spPr>
          <a:xfrm>
            <a:off x="4693414" y="5587491"/>
            <a:ext cx="4210259" cy="923330"/>
          </a:xfrm>
          <a:prstGeom prst="rect">
            <a:avLst/>
          </a:prstGeom>
          <a:noFill/>
        </p:spPr>
        <p:txBody>
          <a:bodyPr wrap="square" rtlCol="0">
            <a:spAutoFit/>
          </a:bodyPr>
          <a:lstStyle/>
          <a:p>
            <a:r>
              <a:rPr lang="en-US" dirty="0" smtClean="0"/>
              <a:t>For philosophy documents and a short history of employability instruction in Adult Education, go to </a:t>
            </a:r>
            <a:r>
              <a:rPr lang="en-US" i="1" dirty="0" smtClean="0"/>
              <a:t>ESL-Teacher.net</a:t>
            </a:r>
            <a:endParaRPr lang="en-US" i="1" dirty="0"/>
          </a:p>
        </p:txBody>
      </p:sp>
      <p:sp>
        <p:nvSpPr>
          <p:cNvPr id="10" name="TextBox 9"/>
          <p:cNvSpPr txBox="1"/>
          <p:nvPr/>
        </p:nvSpPr>
        <p:spPr>
          <a:xfrm>
            <a:off x="801022" y="1681662"/>
            <a:ext cx="7455877" cy="341632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Identify what we mean when we say “employability skills”. </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smtClean="0"/>
              <a:t>Identify classroom techniques to help students learn these important skills.</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smtClean="0"/>
              <a:t>Find those techniques in Stand Out.</a:t>
            </a:r>
          </a:p>
          <a:p>
            <a:pPr marL="342900" indent="-342900">
              <a:buFont typeface="Wingdings" panose="05000000000000000000" pitchFamily="2" charset="2"/>
              <a:buChar char="ü"/>
            </a:pPr>
            <a:endParaRPr lang="en-US" sz="2400" dirty="0" smtClean="0"/>
          </a:p>
          <a:p>
            <a:pPr marL="342900" indent="-342900">
              <a:buFont typeface="Wingdings" panose="05000000000000000000" pitchFamily="2" charset="2"/>
              <a:buChar char="ü"/>
            </a:pPr>
            <a:endParaRPr lang="en-US" sz="2400" dirty="0"/>
          </a:p>
        </p:txBody>
      </p:sp>
    </p:spTree>
    <p:extLst>
      <p:ext uri="{BB962C8B-B14F-4D97-AF65-F5344CB8AC3E}">
        <p14:creationId xmlns:p14="http://schemas.microsoft.com/office/powerpoint/2010/main" val="387882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343382"/>
            <a:ext cx="8458200" cy="1295400"/>
          </a:xfrm>
          <a:prstGeom prst="rect">
            <a:avLst/>
          </a:prstGeom>
        </p:spPr>
        <p:txBody>
          <a:bodyPr>
            <a:noAutofit/>
          </a:bodyPr>
          <a:lstStyle/>
          <a:p>
            <a:r>
              <a:rPr lang="en-US" sz="4000" b="1" i="1" dirty="0" smtClean="0">
                <a:solidFill>
                  <a:schemeClr val="accent2">
                    <a:lumMod val="75000"/>
                  </a:schemeClr>
                </a:solidFill>
              </a:rPr>
              <a:t>History of Employability Skills </a:t>
            </a:r>
            <a:br>
              <a:rPr lang="en-US" sz="4000" b="1" i="1" dirty="0" smtClean="0">
                <a:solidFill>
                  <a:schemeClr val="accent2">
                    <a:lumMod val="75000"/>
                  </a:schemeClr>
                </a:solidFill>
              </a:rPr>
            </a:br>
            <a:r>
              <a:rPr lang="en-US" sz="4000" b="1" i="1" dirty="0" smtClean="0">
                <a:solidFill>
                  <a:schemeClr val="accent2">
                    <a:lumMod val="75000"/>
                  </a:schemeClr>
                </a:solidFill>
              </a:rPr>
              <a:t>in Adult Education</a:t>
            </a:r>
            <a:endParaRPr lang="en-US" sz="4000" b="1" dirty="0">
              <a:solidFill>
                <a:schemeClr val="accent2">
                  <a:lumMod val="75000"/>
                </a:schemeClr>
              </a:solidFill>
            </a:endParaRPr>
          </a:p>
        </p:txBody>
      </p:sp>
      <p:sp>
        <p:nvSpPr>
          <p:cNvPr id="4" name="Text Box 6"/>
          <p:cNvSpPr txBox="1">
            <a:spLocks noChangeArrowheads="1"/>
          </p:cNvSpPr>
          <p:nvPr/>
        </p:nvSpPr>
        <p:spPr bwMode="auto">
          <a:xfrm>
            <a:off x="685800" y="1451210"/>
            <a:ext cx="8929585"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lvl="1" indent="0">
              <a:lnSpc>
                <a:spcPct val="150000"/>
              </a:lnSpc>
            </a:pPr>
            <a:r>
              <a:rPr lang="en-US" sz="3600" b="1" dirty="0" smtClean="0">
                <a:latin typeface="+mn-lt"/>
              </a:rPr>
              <a:t>1992: </a:t>
            </a:r>
            <a:r>
              <a:rPr lang="en-US" sz="3600" dirty="0" smtClean="0">
                <a:latin typeface="+mn-lt"/>
              </a:rPr>
              <a:t>SCANS</a:t>
            </a:r>
          </a:p>
          <a:p>
            <a:pPr marL="0" lvl="1" indent="0">
              <a:lnSpc>
                <a:spcPct val="150000"/>
              </a:lnSpc>
            </a:pPr>
            <a:r>
              <a:rPr lang="en-US" sz="3600" b="1" dirty="0" smtClean="0">
                <a:latin typeface="+mn-lt"/>
              </a:rPr>
              <a:t>2000: </a:t>
            </a:r>
            <a:r>
              <a:rPr lang="en-US" sz="3600" dirty="0" smtClean="0">
                <a:latin typeface="+mn-lt"/>
              </a:rPr>
              <a:t>EFF</a:t>
            </a:r>
          </a:p>
          <a:p>
            <a:pPr marL="0" lvl="1" indent="0">
              <a:lnSpc>
                <a:spcPct val="150000"/>
              </a:lnSpc>
            </a:pPr>
            <a:r>
              <a:rPr lang="en-US" sz="3600" b="1" dirty="0" smtClean="0">
                <a:latin typeface="+mn-lt"/>
              </a:rPr>
              <a:t>2002: </a:t>
            </a:r>
            <a:r>
              <a:rPr lang="en-US" sz="3600" dirty="0" smtClean="0">
                <a:latin typeface="+mn-lt"/>
              </a:rPr>
              <a:t>21</a:t>
            </a:r>
            <a:r>
              <a:rPr lang="en-US" sz="3600" baseline="30000" dirty="0" smtClean="0">
                <a:latin typeface="+mn-lt"/>
              </a:rPr>
              <a:t>st</a:t>
            </a:r>
            <a:r>
              <a:rPr lang="en-US" sz="3600" dirty="0" smtClean="0">
                <a:latin typeface="+mn-lt"/>
              </a:rPr>
              <a:t> Century Skills</a:t>
            </a:r>
          </a:p>
          <a:p>
            <a:pPr marL="0" lvl="1" indent="0">
              <a:lnSpc>
                <a:spcPct val="150000"/>
              </a:lnSpc>
            </a:pPr>
            <a:r>
              <a:rPr lang="en-US" sz="3600" b="1" dirty="0" smtClean="0">
                <a:latin typeface="+mn-lt"/>
              </a:rPr>
              <a:t>2013: </a:t>
            </a:r>
            <a:r>
              <a:rPr lang="en-US" sz="3600" dirty="0" smtClean="0">
                <a:latin typeface="+mn-lt"/>
              </a:rPr>
              <a:t>CCR Standards</a:t>
            </a:r>
          </a:p>
          <a:p>
            <a:pPr marL="0" lvl="1" indent="0">
              <a:lnSpc>
                <a:spcPct val="150000"/>
              </a:lnSpc>
            </a:pPr>
            <a:r>
              <a:rPr lang="en-US" sz="3600" b="1" dirty="0" smtClean="0">
                <a:latin typeface="+mn-lt"/>
              </a:rPr>
              <a:t>Recently: </a:t>
            </a:r>
            <a:r>
              <a:rPr lang="en-US" sz="3600" dirty="0" smtClean="0">
                <a:latin typeface="+mn-lt"/>
              </a:rPr>
              <a:t>Employability Skills Framework</a:t>
            </a:r>
            <a:endParaRPr lang="en-US" sz="3600" dirty="0">
              <a:latin typeface="+mn-lt"/>
            </a:endParaRPr>
          </a:p>
          <a:p>
            <a:pPr marL="0" lvl="1" indent="0">
              <a:lnSpc>
                <a:spcPct val="150000"/>
              </a:lnSpc>
              <a:spcBef>
                <a:spcPct val="50000"/>
              </a:spcBef>
            </a:pPr>
            <a:endParaRPr lang="en-US" sz="4000" i="1" dirty="0">
              <a:latin typeface="+mn-lt"/>
            </a:endParaRPr>
          </a:p>
          <a:p>
            <a:pPr algn="r">
              <a:spcBef>
                <a:spcPct val="50000"/>
              </a:spcBef>
            </a:pPr>
            <a:r>
              <a:rPr lang="en-US" altLang="en-US" dirty="0" smtClean="0">
                <a:latin typeface="+mn-lt"/>
                <a:ea typeface="Arial Unicode MS" panose="020B0604020202020204" pitchFamily="34" charset="-128"/>
                <a:cs typeface="Arial Unicode MS" panose="020B0604020202020204" pitchFamily="34" charset="-128"/>
              </a:rPr>
              <a:t> </a:t>
            </a:r>
            <a:endParaRPr lang="en-US" altLang="en-US" dirty="0">
              <a:latin typeface="+mn-lt"/>
              <a:ea typeface="Arial Unicode MS" panose="020B0604020202020204" pitchFamily="34" charset="-128"/>
              <a:cs typeface="Arial Unicode MS" panose="020B0604020202020204" pitchFamily="34" charset="-128"/>
            </a:endParaRPr>
          </a:p>
        </p:txBody>
      </p:sp>
      <p:sp>
        <p:nvSpPr>
          <p:cNvPr id="5" name="TextBox 4"/>
          <p:cNvSpPr txBox="1"/>
          <p:nvPr/>
        </p:nvSpPr>
        <p:spPr>
          <a:xfrm>
            <a:off x="4844139" y="5919605"/>
            <a:ext cx="4210259" cy="923330"/>
          </a:xfrm>
          <a:prstGeom prst="rect">
            <a:avLst/>
          </a:prstGeom>
          <a:noFill/>
        </p:spPr>
        <p:txBody>
          <a:bodyPr wrap="square" rtlCol="0">
            <a:spAutoFit/>
          </a:bodyPr>
          <a:lstStyle/>
          <a:p>
            <a:r>
              <a:rPr lang="en-US" dirty="0" smtClean="0"/>
              <a:t>For a short history of employability instruction in Adult Education, go to </a:t>
            </a:r>
          </a:p>
          <a:p>
            <a:r>
              <a:rPr lang="en-US" i="1" dirty="0" smtClean="0"/>
              <a:t>ESL-Teacher.net</a:t>
            </a:r>
            <a:endParaRPr lang="en-US" i="1" dirty="0"/>
          </a:p>
        </p:txBody>
      </p:sp>
    </p:spTree>
    <p:extLst>
      <p:ext uri="{BB962C8B-B14F-4D97-AF65-F5344CB8AC3E}">
        <p14:creationId xmlns:p14="http://schemas.microsoft.com/office/powerpoint/2010/main" val="1420445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343382"/>
            <a:ext cx="8458200" cy="1295400"/>
          </a:xfrm>
          <a:prstGeom prst="rect">
            <a:avLst/>
          </a:prstGeom>
        </p:spPr>
        <p:txBody>
          <a:bodyPr>
            <a:noAutofit/>
          </a:bodyPr>
          <a:lstStyle/>
          <a:p>
            <a:r>
              <a:rPr lang="en-US" sz="4000" b="1" i="1" dirty="0" smtClean="0">
                <a:solidFill>
                  <a:schemeClr val="accent2">
                    <a:lumMod val="75000"/>
                  </a:schemeClr>
                </a:solidFill>
              </a:rPr>
              <a:t>History of Employability Skills in Adult Education from the beginning to today.</a:t>
            </a:r>
            <a:endParaRPr lang="en-US" sz="4000" b="1"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43056022"/>
              </p:ext>
            </p:extLst>
          </p:nvPr>
        </p:nvGraphicFramePr>
        <p:xfrm>
          <a:off x="823965" y="1778558"/>
          <a:ext cx="7676940" cy="4159013"/>
        </p:xfrm>
        <a:graphic>
          <a:graphicData uri="http://schemas.openxmlformats.org/drawingml/2006/table">
            <a:tbl>
              <a:tblPr firstRow="1" firstCol="1" bandRow="1">
                <a:tableStyleId>{5C22544A-7EE6-4342-B048-85BDC9FD1C3A}</a:tableStyleId>
              </a:tblPr>
              <a:tblGrid>
                <a:gridCol w="3838075"/>
                <a:gridCol w="3838865"/>
              </a:tblGrid>
              <a:tr h="380833">
                <a:tc>
                  <a:txBody>
                    <a:bodyPr/>
                    <a:lstStyle/>
                    <a:p>
                      <a:pPr marL="0" marR="0" algn="ctr">
                        <a:spcBef>
                          <a:spcPts val="0"/>
                        </a:spcBef>
                        <a:spcAft>
                          <a:spcPts val="0"/>
                        </a:spcAft>
                      </a:pPr>
                      <a:r>
                        <a:rPr lang="en-US" sz="2400" dirty="0">
                          <a:effectLst/>
                        </a:rPr>
                        <a:t>SCANS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Employability Skills Framework</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r>
              <a:tr h="3427493">
                <a:tc>
                  <a:txBody>
                    <a:bodyPr/>
                    <a:lstStyle/>
                    <a:p>
                      <a:pPr marL="342900" marR="0" indent="-342900">
                        <a:spcBef>
                          <a:spcPts val="0"/>
                        </a:spcBef>
                        <a:spcAft>
                          <a:spcPts val="0"/>
                        </a:spcAft>
                        <a:buFont typeface="Arial" panose="020B0604020202020204" pitchFamily="34" charset="0"/>
                        <a:buChar char="•"/>
                      </a:pPr>
                      <a:r>
                        <a:rPr lang="en-US" sz="2400" dirty="0">
                          <a:effectLst/>
                        </a:rPr>
                        <a:t>Basic Skills</a:t>
                      </a:r>
                    </a:p>
                    <a:p>
                      <a:pPr marL="342900" marR="0" indent="-342900">
                        <a:spcBef>
                          <a:spcPts val="0"/>
                        </a:spcBef>
                        <a:spcAft>
                          <a:spcPts val="0"/>
                        </a:spcAft>
                        <a:buFont typeface="Arial" panose="020B0604020202020204" pitchFamily="34" charset="0"/>
                        <a:buChar char="•"/>
                      </a:pPr>
                      <a:r>
                        <a:rPr lang="en-US" sz="2400" dirty="0">
                          <a:effectLst/>
                        </a:rPr>
                        <a:t>Thinking Skills</a:t>
                      </a:r>
                    </a:p>
                    <a:p>
                      <a:pPr marL="342900" marR="0" indent="-342900">
                        <a:spcBef>
                          <a:spcPts val="0"/>
                        </a:spcBef>
                        <a:spcAft>
                          <a:spcPts val="0"/>
                        </a:spcAft>
                        <a:buFont typeface="Arial" panose="020B0604020202020204" pitchFamily="34" charset="0"/>
                        <a:buChar char="•"/>
                      </a:pPr>
                      <a:r>
                        <a:rPr lang="en-US" sz="2400" dirty="0">
                          <a:effectLst/>
                        </a:rPr>
                        <a:t>Technology</a:t>
                      </a:r>
                    </a:p>
                    <a:p>
                      <a:pPr marL="342900" marR="0" indent="-342900">
                        <a:spcBef>
                          <a:spcPts val="0"/>
                        </a:spcBef>
                        <a:spcAft>
                          <a:spcPts val="0"/>
                        </a:spcAft>
                        <a:buFont typeface="Arial" panose="020B0604020202020204" pitchFamily="34" charset="0"/>
                        <a:buChar char="•"/>
                      </a:pPr>
                      <a:r>
                        <a:rPr lang="en-US" sz="2400" dirty="0">
                          <a:effectLst/>
                        </a:rPr>
                        <a:t>Interpersonal Skills</a:t>
                      </a:r>
                    </a:p>
                    <a:p>
                      <a:pPr marL="342900" marR="0" indent="-342900">
                        <a:spcBef>
                          <a:spcPts val="0"/>
                        </a:spcBef>
                        <a:spcAft>
                          <a:spcPts val="0"/>
                        </a:spcAft>
                        <a:buFont typeface="Arial" panose="020B0604020202020204" pitchFamily="34" charset="0"/>
                        <a:buChar char="•"/>
                      </a:pPr>
                      <a:r>
                        <a:rPr lang="en-US" sz="2400" dirty="0">
                          <a:effectLst/>
                        </a:rPr>
                        <a:t>Systems</a:t>
                      </a:r>
                    </a:p>
                    <a:p>
                      <a:pPr marL="342900" marR="0" indent="-342900">
                        <a:spcBef>
                          <a:spcPts val="0"/>
                        </a:spcBef>
                        <a:spcAft>
                          <a:spcPts val="0"/>
                        </a:spcAft>
                        <a:buFont typeface="Arial" panose="020B0604020202020204" pitchFamily="34" charset="0"/>
                        <a:buChar char="•"/>
                      </a:pPr>
                      <a:r>
                        <a:rPr lang="en-US" sz="2400" dirty="0">
                          <a:effectLst/>
                        </a:rPr>
                        <a:t>Personal Qualities</a:t>
                      </a:r>
                    </a:p>
                    <a:p>
                      <a:pPr marL="342900" marR="0" indent="-342900">
                        <a:spcBef>
                          <a:spcPts val="0"/>
                        </a:spcBef>
                        <a:spcAft>
                          <a:spcPts val="0"/>
                        </a:spcAft>
                        <a:buFont typeface="Arial" panose="020B0604020202020204" pitchFamily="34" charset="0"/>
                        <a:buChar char="•"/>
                      </a:pPr>
                      <a:r>
                        <a:rPr lang="en-US" sz="2400" dirty="0">
                          <a:effectLst/>
                        </a:rPr>
                        <a:t>Information</a:t>
                      </a:r>
                    </a:p>
                    <a:p>
                      <a:pPr marL="342900" marR="0" indent="-342900">
                        <a:spcBef>
                          <a:spcPts val="0"/>
                        </a:spcBef>
                        <a:spcAft>
                          <a:spcPts val="0"/>
                        </a:spcAft>
                        <a:buFont typeface="Arial" panose="020B0604020202020204" pitchFamily="34" charset="0"/>
                        <a:buChar char="•"/>
                      </a:pPr>
                      <a:r>
                        <a:rPr lang="en-US" sz="2400" dirty="0">
                          <a:effectLst/>
                        </a:rPr>
                        <a:t>Resources</a:t>
                      </a:r>
                    </a:p>
                    <a:p>
                      <a:pPr marL="0" marR="0" indent="0">
                        <a:spcBef>
                          <a:spcPts val="0"/>
                        </a:spcBef>
                        <a:spcAft>
                          <a:spcPts val="0"/>
                        </a:spcAft>
                        <a:buFont typeface="Arial" panose="020B0604020202020204" pitchFamily="34" charset="0"/>
                        <a:buNone/>
                      </a:pP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marR="0" indent="-342900">
                        <a:spcBef>
                          <a:spcPts val="0"/>
                        </a:spcBef>
                        <a:spcAft>
                          <a:spcPts val="0"/>
                        </a:spcAft>
                        <a:buFont typeface="Arial" panose="020B0604020202020204" pitchFamily="34" charset="0"/>
                        <a:buChar char="•"/>
                      </a:pPr>
                      <a:r>
                        <a:rPr lang="en-US" sz="2400" dirty="0">
                          <a:effectLst/>
                        </a:rPr>
                        <a:t>Communication Skills</a:t>
                      </a:r>
                    </a:p>
                    <a:p>
                      <a:pPr marL="342900" marR="0" indent="-342900">
                        <a:spcBef>
                          <a:spcPts val="0"/>
                        </a:spcBef>
                        <a:spcAft>
                          <a:spcPts val="0"/>
                        </a:spcAft>
                        <a:buFont typeface="Arial" panose="020B0604020202020204" pitchFamily="34" charset="0"/>
                        <a:buChar char="•"/>
                      </a:pPr>
                      <a:r>
                        <a:rPr lang="en-US" sz="2400" dirty="0">
                          <a:effectLst/>
                        </a:rPr>
                        <a:t>Critical Thinking Skills</a:t>
                      </a:r>
                    </a:p>
                    <a:p>
                      <a:pPr marL="342900" marR="0" indent="-342900">
                        <a:spcBef>
                          <a:spcPts val="0"/>
                        </a:spcBef>
                        <a:spcAft>
                          <a:spcPts val="0"/>
                        </a:spcAft>
                        <a:buFont typeface="Arial" panose="020B0604020202020204" pitchFamily="34" charset="0"/>
                        <a:buChar char="•"/>
                      </a:pPr>
                      <a:r>
                        <a:rPr lang="en-US" sz="2400" dirty="0">
                          <a:effectLst/>
                        </a:rPr>
                        <a:t>Technology Use</a:t>
                      </a:r>
                    </a:p>
                    <a:p>
                      <a:pPr marL="342900" marR="0" indent="-342900">
                        <a:spcBef>
                          <a:spcPts val="0"/>
                        </a:spcBef>
                        <a:spcAft>
                          <a:spcPts val="0"/>
                        </a:spcAft>
                        <a:buFont typeface="Arial" panose="020B0604020202020204" pitchFamily="34" charset="0"/>
                        <a:buChar char="•"/>
                      </a:pPr>
                      <a:r>
                        <a:rPr lang="en-US" sz="2400" dirty="0">
                          <a:effectLst/>
                        </a:rPr>
                        <a:t>Interpersonal Skills</a:t>
                      </a:r>
                    </a:p>
                    <a:p>
                      <a:pPr marL="342900" marR="0" indent="-342900">
                        <a:spcBef>
                          <a:spcPts val="0"/>
                        </a:spcBef>
                        <a:spcAft>
                          <a:spcPts val="0"/>
                        </a:spcAft>
                        <a:buFont typeface="Arial" panose="020B0604020202020204" pitchFamily="34" charset="0"/>
                        <a:buChar char="•"/>
                      </a:pPr>
                      <a:r>
                        <a:rPr lang="en-US" sz="2400" dirty="0">
                          <a:effectLst/>
                        </a:rPr>
                        <a:t>Systems Thinking</a:t>
                      </a:r>
                    </a:p>
                    <a:p>
                      <a:pPr marL="342900" marR="0" indent="-342900">
                        <a:spcBef>
                          <a:spcPts val="0"/>
                        </a:spcBef>
                        <a:spcAft>
                          <a:spcPts val="0"/>
                        </a:spcAft>
                        <a:buFont typeface="Arial" panose="020B0604020202020204" pitchFamily="34" charset="0"/>
                        <a:buChar char="•"/>
                      </a:pPr>
                      <a:r>
                        <a:rPr lang="en-US" sz="2400" dirty="0">
                          <a:effectLst/>
                        </a:rPr>
                        <a:t>Personal Qualities</a:t>
                      </a:r>
                    </a:p>
                    <a:p>
                      <a:pPr marL="342900" marR="0" indent="-342900">
                        <a:spcBef>
                          <a:spcPts val="0"/>
                        </a:spcBef>
                        <a:spcAft>
                          <a:spcPts val="0"/>
                        </a:spcAft>
                        <a:buFont typeface="Arial" panose="020B0604020202020204" pitchFamily="34" charset="0"/>
                        <a:buChar char="•"/>
                      </a:pPr>
                      <a:r>
                        <a:rPr lang="en-US" sz="2400" dirty="0">
                          <a:effectLst/>
                        </a:rPr>
                        <a:t>Information Use</a:t>
                      </a:r>
                    </a:p>
                    <a:p>
                      <a:pPr marL="342900" marR="0" indent="-342900">
                        <a:spcBef>
                          <a:spcPts val="0"/>
                        </a:spcBef>
                        <a:spcAft>
                          <a:spcPts val="0"/>
                        </a:spcAft>
                        <a:buFont typeface="Arial" panose="020B0604020202020204" pitchFamily="34" charset="0"/>
                        <a:buChar char="•"/>
                      </a:pPr>
                      <a:r>
                        <a:rPr lang="en-US" sz="2400" dirty="0">
                          <a:effectLst/>
                        </a:rPr>
                        <a:t>Resource Management</a:t>
                      </a:r>
                    </a:p>
                    <a:p>
                      <a:pPr marL="342900" marR="0" indent="-342900">
                        <a:spcBef>
                          <a:spcPts val="0"/>
                        </a:spcBef>
                        <a:spcAft>
                          <a:spcPts val="0"/>
                        </a:spcAft>
                        <a:buFont typeface="Arial" panose="020B0604020202020204" pitchFamily="34" charset="0"/>
                        <a:buChar char="•"/>
                      </a:pPr>
                      <a:r>
                        <a:rPr lang="en-US" sz="2400" dirty="0">
                          <a:effectLst/>
                        </a:rPr>
                        <a:t>Applied Academic Skills</a:t>
                      </a:r>
                      <a:endParaRPr lang="en-US" sz="24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8178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3962" y="236200"/>
            <a:ext cx="8458200" cy="1295400"/>
          </a:xfrm>
          <a:prstGeom prst="rect">
            <a:avLst/>
          </a:prstGeom>
        </p:spPr>
        <p:txBody>
          <a:bodyPr>
            <a:noAutofit/>
          </a:bodyPr>
          <a:lstStyle/>
          <a:p>
            <a:r>
              <a:rPr lang="en-US" sz="4000" b="1" i="1" dirty="0" smtClean="0">
                <a:solidFill>
                  <a:schemeClr val="accent2">
                    <a:lumMod val="75000"/>
                  </a:schemeClr>
                </a:solidFill>
              </a:rPr>
              <a:t>What kind of activities would you expect to see to promote soft skills? (Chat)</a:t>
            </a:r>
            <a:endParaRPr lang="en-US" sz="4000" b="1" dirty="0">
              <a:solidFill>
                <a:schemeClr val="accent2">
                  <a:lumMod val="75000"/>
                </a:schemeClr>
              </a:solidFill>
            </a:endParaRPr>
          </a:p>
        </p:txBody>
      </p:sp>
      <p:sp>
        <p:nvSpPr>
          <p:cNvPr id="4" name="Text Box 6"/>
          <p:cNvSpPr txBox="1">
            <a:spLocks noChangeArrowheads="1"/>
          </p:cNvSpPr>
          <p:nvPr/>
        </p:nvSpPr>
        <p:spPr bwMode="auto">
          <a:xfrm>
            <a:off x="1278653" y="1565995"/>
            <a:ext cx="76945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i="1" dirty="0"/>
              <a:t>Combine ideas and information</a:t>
            </a:r>
            <a:endParaRPr lang="en-US" dirty="0"/>
          </a:p>
          <a:p>
            <a:r>
              <a:rPr lang="en-US" i="1" dirty="0"/>
              <a:t>Make decisions and solve problems</a:t>
            </a:r>
            <a:endParaRPr lang="en-US" dirty="0"/>
          </a:p>
          <a:p>
            <a:r>
              <a:rPr lang="en-US" i="1" dirty="0"/>
              <a:t>Exercise leadership roles</a:t>
            </a:r>
            <a:endParaRPr lang="en-US" dirty="0"/>
          </a:p>
          <a:p>
            <a:r>
              <a:rPr lang="en-US" i="1" dirty="0"/>
              <a:t>Manage </a:t>
            </a:r>
            <a:r>
              <a:rPr lang="en-US" i="1" dirty="0" smtClean="0"/>
              <a:t>money</a:t>
            </a:r>
            <a:endParaRPr lang="en-US" dirty="0"/>
          </a:p>
          <a:p>
            <a:r>
              <a:rPr lang="en-US" i="1" dirty="0"/>
              <a:t>Manage time</a:t>
            </a:r>
            <a:endParaRPr lang="en-US" dirty="0"/>
          </a:p>
          <a:p>
            <a:r>
              <a:rPr lang="en-US" i="1" dirty="0"/>
              <a:t>Complete tasks as assigned</a:t>
            </a:r>
            <a:endParaRPr lang="en-US" dirty="0"/>
          </a:p>
          <a:p>
            <a:r>
              <a:rPr lang="en-US" i="1" dirty="0"/>
              <a:t>Interact appropriately with team members</a:t>
            </a:r>
            <a:endParaRPr lang="en-US" dirty="0"/>
          </a:p>
          <a:p>
            <a:r>
              <a:rPr lang="en-US" i="1" dirty="0"/>
              <a:t>Collect and organize information</a:t>
            </a:r>
            <a:endParaRPr lang="en-US" dirty="0"/>
          </a:p>
          <a:p>
            <a:r>
              <a:rPr lang="en-US" i="1" dirty="0"/>
              <a:t>Interpret and communicate information</a:t>
            </a:r>
            <a:endParaRPr lang="en-US" dirty="0"/>
          </a:p>
          <a:p>
            <a:r>
              <a:rPr lang="en-US" i="1" dirty="0"/>
              <a:t>Apply technology to a task</a:t>
            </a:r>
            <a:endParaRPr lang="en-US" dirty="0"/>
          </a:p>
          <a:p>
            <a:r>
              <a:rPr lang="en-US" i="1" dirty="0"/>
              <a:t>Perform basic </a:t>
            </a:r>
            <a:r>
              <a:rPr lang="en-US" i="1" dirty="0" smtClean="0"/>
              <a:t>computations</a:t>
            </a:r>
            <a:r>
              <a:rPr lang="en-US" altLang="en-US" dirty="0" smtClean="0">
                <a:latin typeface="+mn-lt"/>
                <a:ea typeface="Arial Unicode MS" panose="020B0604020202020204" pitchFamily="34" charset="-128"/>
                <a:cs typeface="Arial Unicode MS" panose="020B0604020202020204" pitchFamily="34" charset="-128"/>
              </a:rPr>
              <a:t> </a:t>
            </a:r>
            <a:endParaRPr lang="en-US" altLang="en-US" dirty="0">
              <a:latin typeface="+mn-lt"/>
              <a:ea typeface="Arial Unicode MS" panose="020B0604020202020204" pitchFamily="34" charset="-128"/>
              <a:cs typeface="Arial Unicode MS" panose="020B0604020202020204" pitchFamily="34" charset="-128"/>
            </a:endParaRPr>
          </a:p>
        </p:txBody>
      </p:sp>
      <p:sp>
        <p:nvSpPr>
          <p:cNvPr id="2" name="TextBox 1"/>
          <p:cNvSpPr txBox="1"/>
          <p:nvPr/>
        </p:nvSpPr>
        <p:spPr>
          <a:xfrm>
            <a:off x="4261757" y="5786283"/>
            <a:ext cx="4570744" cy="923330"/>
          </a:xfrm>
          <a:prstGeom prst="rect">
            <a:avLst/>
          </a:prstGeom>
          <a:noFill/>
        </p:spPr>
        <p:txBody>
          <a:bodyPr wrap="square" rtlCol="0">
            <a:spAutoFit/>
          </a:bodyPr>
          <a:lstStyle/>
          <a:p>
            <a:r>
              <a:rPr lang="en-US" dirty="0" smtClean="0"/>
              <a:t>An excellent assessment tool can be found </a:t>
            </a:r>
            <a:r>
              <a:rPr lang="en-US" dirty="0"/>
              <a:t>at http://www.newwaystowork.org/qwbl/tools/kcktoolkit/Tools/Tool_20.PDF</a:t>
            </a:r>
          </a:p>
        </p:txBody>
      </p:sp>
    </p:spTree>
    <p:extLst>
      <p:ext uri="{BB962C8B-B14F-4D97-AF65-F5344CB8AC3E}">
        <p14:creationId xmlns:p14="http://schemas.microsoft.com/office/powerpoint/2010/main" val="390228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78090" y="2133600"/>
            <a:ext cx="7824788"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lvl="1" indent="0">
              <a:lnSpc>
                <a:spcPct val="150000"/>
              </a:lnSpc>
              <a:spcBef>
                <a:spcPct val="50000"/>
              </a:spcBef>
            </a:pPr>
            <a:r>
              <a:rPr lang="en-US" sz="4000" i="1" dirty="0" smtClean="0">
                <a:latin typeface="+mn-lt"/>
              </a:rPr>
              <a:t>“</a:t>
            </a:r>
            <a:r>
              <a:rPr lang="en-US" sz="4000" i="1" dirty="0">
                <a:latin typeface="+mn-lt"/>
              </a:rPr>
              <a:t>Tasks that require learners to think deeper than the superficial vocabulary and meaning</a:t>
            </a:r>
            <a:r>
              <a:rPr lang="en-US" sz="4000" i="1" dirty="0" smtClean="0">
                <a:latin typeface="+mn-lt"/>
              </a:rPr>
              <a:t>”</a:t>
            </a:r>
            <a:endParaRPr lang="en-US" sz="4000" i="1" dirty="0">
              <a:latin typeface="+mn-lt"/>
            </a:endParaRPr>
          </a:p>
          <a:p>
            <a:pPr algn="r">
              <a:spcBef>
                <a:spcPct val="50000"/>
              </a:spcBef>
            </a:pPr>
            <a:r>
              <a:rPr lang="en-US" altLang="en-US" dirty="0" smtClean="0">
                <a:latin typeface="+mn-lt"/>
                <a:ea typeface="Arial Unicode MS" panose="020B0604020202020204" pitchFamily="34" charset="-128"/>
                <a:cs typeface="Arial Unicode MS" panose="020B0604020202020204" pitchFamily="34" charset="-128"/>
              </a:rPr>
              <a:t> Jenkins &amp; Johnson 2016</a:t>
            </a:r>
            <a:endParaRPr lang="en-US" altLang="en-US" dirty="0">
              <a:latin typeface="+mn-lt"/>
              <a:ea typeface="Arial Unicode MS" panose="020B0604020202020204" pitchFamily="34" charset="-128"/>
              <a:cs typeface="Arial Unicode MS" panose="020B0604020202020204" pitchFamily="34" charset="-128"/>
            </a:endParaRPr>
          </a:p>
        </p:txBody>
      </p:sp>
      <p:sp>
        <p:nvSpPr>
          <p:cNvPr id="3" name="Title 2"/>
          <p:cNvSpPr>
            <a:spLocks noGrp="1"/>
          </p:cNvSpPr>
          <p:nvPr>
            <p:ph type="title" idx="4294967295"/>
          </p:nvPr>
        </p:nvSpPr>
        <p:spPr>
          <a:xfrm>
            <a:off x="685800" y="343382"/>
            <a:ext cx="8458200" cy="1295400"/>
          </a:xfrm>
          <a:prstGeom prst="rect">
            <a:avLst/>
          </a:prstGeom>
        </p:spPr>
        <p:txBody>
          <a:bodyPr>
            <a:noAutofit/>
          </a:bodyPr>
          <a:lstStyle/>
          <a:p>
            <a:r>
              <a:rPr lang="en-US" sz="4000" b="1" i="1" dirty="0" smtClean="0">
                <a:solidFill>
                  <a:schemeClr val="accent2">
                    <a:lumMod val="75000"/>
                  </a:schemeClr>
                </a:solidFill>
              </a:rPr>
              <a:t>REAL </a:t>
            </a:r>
            <a:r>
              <a:rPr lang="en-US" sz="4000" b="1" dirty="0" smtClean="0">
                <a:solidFill>
                  <a:schemeClr val="accent2">
                    <a:lumMod val="75000"/>
                  </a:schemeClr>
                </a:solidFill>
              </a:rPr>
              <a:t>Critical Thinking</a:t>
            </a:r>
            <a:br>
              <a:rPr lang="en-US" sz="4000" b="1" dirty="0" smtClean="0">
                <a:solidFill>
                  <a:schemeClr val="accent2">
                    <a:lumMod val="75000"/>
                  </a:schemeClr>
                </a:solidFill>
              </a:rPr>
            </a:br>
            <a:r>
              <a:rPr lang="en-US" sz="4000" b="1" dirty="0" smtClean="0">
                <a:solidFill>
                  <a:schemeClr val="accent2">
                    <a:lumMod val="75000"/>
                  </a:schemeClr>
                </a:solidFill>
              </a:rPr>
              <a:t>Guiding Principle </a:t>
            </a:r>
            <a:r>
              <a:rPr lang="en-US" sz="4000" b="1" i="1" dirty="0" smtClean="0">
                <a:solidFill>
                  <a:schemeClr val="accent2">
                    <a:lumMod val="75000"/>
                  </a:schemeClr>
                </a:solidFill>
              </a:rPr>
              <a:t>(Chat)</a:t>
            </a:r>
            <a:endParaRPr lang="en-US" sz="4000" b="1" i="1" dirty="0">
              <a:solidFill>
                <a:schemeClr val="accent2">
                  <a:lumMod val="75000"/>
                </a:schemeClr>
              </a:solidFill>
            </a:endParaRPr>
          </a:p>
        </p:txBody>
      </p:sp>
    </p:spTree>
    <p:extLst>
      <p:ext uri="{BB962C8B-B14F-4D97-AF65-F5344CB8AC3E}">
        <p14:creationId xmlns:p14="http://schemas.microsoft.com/office/powerpoint/2010/main" val="127357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74561" y="323850"/>
            <a:ext cx="9595413" cy="1295400"/>
          </a:xfrm>
          <a:prstGeom prst="rect">
            <a:avLst/>
          </a:prstGeom>
        </p:spPr>
        <p:txBody>
          <a:bodyPr>
            <a:noAutofit/>
          </a:bodyPr>
          <a:lstStyle/>
          <a:p>
            <a:r>
              <a:rPr lang="en-US" sz="4000" b="1" dirty="0" smtClean="0">
                <a:solidFill>
                  <a:schemeClr val="accent2">
                    <a:lumMod val="75000"/>
                  </a:schemeClr>
                </a:solidFill>
              </a:rPr>
              <a:t>Examples of Critical Thinking Activities </a:t>
            </a:r>
            <a:br>
              <a:rPr lang="en-US" sz="4000" b="1" dirty="0" smtClean="0">
                <a:solidFill>
                  <a:schemeClr val="accent2">
                    <a:lumMod val="75000"/>
                  </a:schemeClr>
                </a:solidFill>
              </a:rPr>
            </a:br>
            <a:r>
              <a:rPr lang="en-US" sz="4000" b="1" dirty="0" smtClean="0">
                <a:solidFill>
                  <a:schemeClr val="accent2">
                    <a:lumMod val="75000"/>
                  </a:schemeClr>
                </a:solidFill>
              </a:rPr>
              <a:t>that promote Employability</a:t>
            </a:r>
            <a:br>
              <a:rPr lang="en-US" sz="4000" b="1" dirty="0" smtClean="0">
                <a:solidFill>
                  <a:schemeClr val="accent2">
                    <a:lumMod val="75000"/>
                  </a:schemeClr>
                </a:solidFill>
              </a:rPr>
            </a:br>
            <a:endParaRPr lang="en-US" sz="4000" b="1" dirty="0">
              <a:solidFill>
                <a:schemeClr val="accent2">
                  <a:lumMod val="75000"/>
                </a:schemeClr>
              </a:solidFill>
            </a:endParaRPr>
          </a:p>
        </p:txBody>
      </p:sp>
      <p:sp>
        <p:nvSpPr>
          <p:cNvPr id="13" name="TextBox 12"/>
          <p:cNvSpPr txBox="1"/>
          <p:nvPr/>
        </p:nvSpPr>
        <p:spPr>
          <a:xfrm>
            <a:off x="1548284" y="1501302"/>
            <a:ext cx="5867400" cy="5170646"/>
          </a:xfrm>
          <a:prstGeom prst="rect">
            <a:avLst/>
          </a:prstGeom>
          <a:noFill/>
        </p:spPr>
        <p:txBody>
          <a:bodyPr wrap="square" rtlCol="0">
            <a:spAutoFit/>
          </a:bodyPr>
          <a:lstStyle/>
          <a:p>
            <a:pPr marL="285750" indent="-285750">
              <a:spcAft>
                <a:spcPts val="1200"/>
              </a:spcAft>
              <a:buFont typeface="Wingdings" charset="2"/>
              <a:buChar char="q"/>
            </a:pPr>
            <a:r>
              <a:rPr lang="en-US" sz="2400" dirty="0"/>
              <a:t>analyzing data (graphs, charts)</a:t>
            </a:r>
          </a:p>
          <a:p>
            <a:pPr marL="285750" indent="-285750">
              <a:spcAft>
                <a:spcPts val="1200"/>
              </a:spcAft>
              <a:buFont typeface="Wingdings" charset="2"/>
              <a:buChar char="q"/>
            </a:pPr>
            <a:r>
              <a:rPr lang="en-US" sz="2400" dirty="0"/>
              <a:t>classifying</a:t>
            </a:r>
          </a:p>
          <a:p>
            <a:pPr marL="285750" indent="-285750">
              <a:spcAft>
                <a:spcPts val="1200"/>
              </a:spcAft>
              <a:buFont typeface="Wingdings" charset="2"/>
              <a:buChar char="q"/>
            </a:pPr>
            <a:r>
              <a:rPr lang="en-US" sz="2400" dirty="0"/>
              <a:t>collaborating over a problem</a:t>
            </a:r>
          </a:p>
          <a:p>
            <a:pPr marL="285750" indent="-285750">
              <a:spcAft>
                <a:spcPts val="1200"/>
              </a:spcAft>
              <a:buFont typeface="Wingdings" charset="2"/>
              <a:buChar char="q"/>
            </a:pPr>
            <a:r>
              <a:rPr lang="en-US" sz="2400" dirty="0"/>
              <a:t>comparing (VENN, Johari, charts)</a:t>
            </a:r>
          </a:p>
          <a:p>
            <a:pPr marL="285750" indent="-285750">
              <a:spcAft>
                <a:spcPts val="1200"/>
              </a:spcAft>
              <a:buFont typeface="Wingdings" charset="2"/>
              <a:buChar char="q"/>
            </a:pPr>
            <a:r>
              <a:rPr lang="en-US" sz="2400" dirty="0"/>
              <a:t>defining concepts</a:t>
            </a:r>
          </a:p>
          <a:p>
            <a:pPr marL="285750" indent="-285750">
              <a:spcAft>
                <a:spcPts val="1200"/>
              </a:spcAft>
              <a:buFont typeface="Wingdings" charset="2"/>
              <a:buChar char="q"/>
            </a:pPr>
            <a:r>
              <a:rPr lang="en-US" sz="2400" dirty="0"/>
              <a:t>evaluating information with a rubric</a:t>
            </a:r>
          </a:p>
          <a:p>
            <a:pPr marL="285750" indent="-285750">
              <a:spcAft>
                <a:spcPts val="1200"/>
              </a:spcAft>
              <a:buFont typeface="Wingdings" charset="2"/>
              <a:buChar char="q"/>
            </a:pPr>
            <a:r>
              <a:rPr lang="en-US" sz="2400" dirty="0"/>
              <a:t>individually solving problems</a:t>
            </a:r>
          </a:p>
          <a:p>
            <a:pPr marL="285750" indent="-285750">
              <a:spcAft>
                <a:spcPts val="1200"/>
              </a:spcAft>
              <a:buFont typeface="Wingdings" charset="2"/>
              <a:buChar char="q"/>
            </a:pPr>
            <a:r>
              <a:rPr lang="en-US" sz="2400" dirty="0"/>
              <a:t>predicting outcomes</a:t>
            </a:r>
          </a:p>
          <a:p>
            <a:pPr marL="285750" indent="-285750">
              <a:spcAft>
                <a:spcPts val="1200"/>
              </a:spcAft>
              <a:buFont typeface="Wingdings" charset="2"/>
              <a:buChar char="q"/>
            </a:pPr>
            <a:r>
              <a:rPr lang="en-US" sz="2400" dirty="0"/>
              <a:t>ranking</a:t>
            </a:r>
          </a:p>
          <a:p>
            <a:pPr marL="285750" indent="-285750">
              <a:spcAft>
                <a:spcPts val="1200"/>
              </a:spcAft>
              <a:buFont typeface="Wingdings" charset="2"/>
              <a:buChar char="q"/>
            </a:pPr>
            <a:r>
              <a:rPr lang="en-US" sz="2400" dirty="0"/>
              <a:t>reaching </a:t>
            </a:r>
            <a:r>
              <a:rPr lang="en-US" sz="2400" dirty="0" smtClean="0"/>
              <a:t>consensus</a:t>
            </a:r>
            <a:endParaRPr lang="en-US" sz="2400" dirty="0"/>
          </a:p>
        </p:txBody>
      </p:sp>
    </p:spTree>
    <p:extLst>
      <p:ext uri="{BB962C8B-B14F-4D97-AF65-F5344CB8AC3E}">
        <p14:creationId xmlns:p14="http://schemas.microsoft.com/office/powerpoint/2010/main" val="168447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627" t="620" r="-3627" b="13823"/>
          <a:stretch/>
        </p:blipFill>
        <p:spPr>
          <a:xfrm>
            <a:off x="4420746" y="180754"/>
            <a:ext cx="4723254" cy="5560828"/>
          </a:xfrm>
          <a:prstGeom prst="rect">
            <a:avLst/>
          </a:prstGeom>
        </p:spPr>
      </p:pic>
      <p:sp>
        <p:nvSpPr>
          <p:cNvPr id="4" name="TextBox 3"/>
          <p:cNvSpPr txBox="1"/>
          <p:nvPr/>
        </p:nvSpPr>
        <p:spPr>
          <a:xfrm>
            <a:off x="7100713" y="3122441"/>
            <a:ext cx="1362467"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Basic</a:t>
            </a:r>
            <a:endParaRPr lang="en-US" dirty="0">
              <a:solidFill>
                <a:schemeClr val="bg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18" t="43278" r="4565" b="9435"/>
          <a:stretch/>
        </p:blipFill>
        <p:spPr>
          <a:xfrm>
            <a:off x="172624" y="3802103"/>
            <a:ext cx="4005971" cy="2796363"/>
          </a:xfrm>
          <a:prstGeom prst="rect">
            <a:avLst/>
          </a:prstGeom>
        </p:spPr>
      </p:pic>
      <p:sp>
        <p:nvSpPr>
          <p:cNvPr id="8" name="TextBox 7"/>
          <p:cNvSpPr txBox="1"/>
          <p:nvPr/>
        </p:nvSpPr>
        <p:spPr>
          <a:xfrm>
            <a:off x="426033" y="6068001"/>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1</a:t>
            </a:r>
            <a:endParaRPr lang="en-US" dirty="0">
              <a:solidFill>
                <a:schemeClr val="bg1"/>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691" t="5581" b="34884"/>
          <a:stretch/>
        </p:blipFill>
        <p:spPr>
          <a:xfrm>
            <a:off x="172624" y="180753"/>
            <a:ext cx="3976577" cy="3491403"/>
          </a:xfrm>
          <a:prstGeom prst="rect">
            <a:avLst/>
          </a:prstGeom>
        </p:spPr>
      </p:pic>
      <p:sp>
        <p:nvSpPr>
          <p:cNvPr id="10" name="TextBox 9"/>
          <p:cNvSpPr txBox="1"/>
          <p:nvPr/>
        </p:nvSpPr>
        <p:spPr>
          <a:xfrm>
            <a:off x="526864" y="1557122"/>
            <a:ext cx="944545"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Book 4</a:t>
            </a:r>
            <a:endParaRPr lang="en-US" dirty="0">
              <a:solidFill>
                <a:schemeClr val="bg1"/>
              </a:solidFill>
            </a:endParaRPr>
          </a:p>
        </p:txBody>
      </p:sp>
      <p:sp>
        <p:nvSpPr>
          <p:cNvPr id="3" name="Title 2"/>
          <p:cNvSpPr>
            <a:spLocks noGrp="1"/>
          </p:cNvSpPr>
          <p:nvPr>
            <p:ph type="title" idx="4294967295"/>
          </p:nvPr>
        </p:nvSpPr>
        <p:spPr>
          <a:xfrm>
            <a:off x="4728429" y="5906868"/>
            <a:ext cx="3695280" cy="691598"/>
          </a:xfrm>
          <a:prstGeom prst="rect">
            <a:avLst/>
          </a:prstGeom>
          <a:noFill/>
        </p:spPr>
        <p:txBody>
          <a:bodyPr>
            <a:noAutofit/>
          </a:bodyPr>
          <a:lstStyle/>
          <a:p>
            <a:r>
              <a:rPr lang="en-US" sz="4000" b="1" dirty="0" smtClean="0">
                <a:solidFill>
                  <a:schemeClr val="accent2">
                    <a:lumMod val="75000"/>
                  </a:schemeClr>
                </a:solidFill>
              </a:rPr>
              <a:t>Graphs &amp; Charts</a:t>
            </a:r>
            <a:br>
              <a:rPr lang="en-US" sz="4000" b="1" dirty="0" smtClean="0">
                <a:solidFill>
                  <a:schemeClr val="accent2">
                    <a:lumMod val="75000"/>
                  </a:schemeClr>
                </a:solidFill>
              </a:rPr>
            </a:br>
            <a:endParaRPr lang="en-US" sz="4000" b="1" dirty="0">
              <a:solidFill>
                <a:schemeClr val="accent2">
                  <a:lumMod val="75000"/>
                </a:schemeClr>
              </a:solidFill>
            </a:endParaRPr>
          </a:p>
        </p:txBody>
      </p:sp>
    </p:spTree>
    <p:extLst>
      <p:ext uri="{BB962C8B-B14F-4D97-AF65-F5344CB8AC3E}">
        <p14:creationId xmlns:p14="http://schemas.microsoft.com/office/powerpoint/2010/main" val="31930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780</TotalTime>
  <Words>1261</Words>
  <Application>Microsoft Macintosh PowerPoint</Application>
  <PresentationFormat>On-screen Show (4:3)</PresentationFormat>
  <Paragraphs>282</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Adobe Gothic Std B</vt:lpstr>
      <vt:lpstr>Arial</vt:lpstr>
      <vt:lpstr>Arial Unicode MS</vt:lpstr>
      <vt:lpstr>Calibri</vt:lpstr>
      <vt:lpstr>Calibri Light</vt:lpstr>
      <vt:lpstr>MS PGothic</vt:lpstr>
      <vt:lpstr>Times</vt:lpstr>
      <vt:lpstr>Times New Roman</vt:lpstr>
      <vt:lpstr>Wingdings</vt:lpstr>
      <vt:lpstr>Office Theme</vt:lpstr>
      <vt:lpstr>The Art of Making Students  More Employable with</vt:lpstr>
      <vt:lpstr>PowerPoint Presentation</vt:lpstr>
      <vt:lpstr>PowerPoint Presentation</vt:lpstr>
      <vt:lpstr>History of Employability Skills  in Adult Education</vt:lpstr>
      <vt:lpstr>History of Employability Skills in Adult Education from the beginning to today.</vt:lpstr>
      <vt:lpstr>What kind of activities would you expect to see to promote soft skills? (Chat)</vt:lpstr>
      <vt:lpstr>REAL Critical Thinking Guiding Principle (Chat)</vt:lpstr>
      <vt:lpstr>Examples of Critical Thinking Activities  that promote Employability </vt:lpstr>
      <vt:lpstr>Graphs &amp; Charts </vt:lpstr>
      <vt:lpstr>Compare </vt:lpstr>
      <vt:lpstr>What do employability activities look like beyond basic communication?</vt:lpstr>
      <vt:lpstr>Standard Workplace</vt:lpstr>
      <vt:lpstr>Collecting and Organizing Information </vt:lpstr>
      <vt:lpstr>PowerPoint Presentation</vt:lpstr>
      <vt:lpstr>Team Projects</vt:lpstr>
      <vt:lpstr>Workplace Connection</vt:lpstr>
      <vt:lpstr>Team Projects - Samples</vt:lpstr>
      <vt:lpstr>Team Projects - Samples</vt:lpstr>
      <vt:lpstr>Team Projects - Samples</vt:lpstr>
      <vt:lpstr>PowerPoint Presentation</vt:lpstr>
      <vt:lpstr>Thank You!</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Fischer, Brittany</dc:creator>
  <cp:lastModifiedBy>Bravo, Dalia N</cp:lastModifiedBy>
  <cp:revision>75</cp:revision>
  <cp:lastPrinted>2017-05-12T15:15:02Z</cp:lastPrinted>
  <dcterms:created xsi:type="dcterms:W3CDTF">2017-01-18T18:21:46Z</dcterms:created>
  <dcterms:modified xsi:type="dcterms:W3CDTF">2017-10-02T16:52:05Z</dcterms:modified>
</cp:coreProperties>
</file>