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0"/>
  </p:notesMasterIdLst>
  <p:sldIdLst>
    <p:sldId id="262" r:id="rId5"/>
    <p:sldId id="256" r:id="rId6"/>
    <p:sldId id="263" r:id="rId7"/>
    <p:sldId id="261"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26E66C2-D12E-424A-9EBC-A08F6F7E3620}" type="datetimeFigureOut">
              <a:rPr lang="en-US" smtClean="0"/>
              <a:t>8/8/2017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08D0865-178D-BF4E-A50A-4D5312DC9DBC}" type="slidenum">
              <a:rPr lang="en-US" smtClean="0"/>
              <a:t>‹#›</a:t>
            </a:fld>
            <a:endParaRPr 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Preview </a:t>
            </a:r>
          </a:p>
          <a:p>
            <a:r>
              <a:rPr lang="en-US" b="0"/>
              <a:t>Put participants in pairs to discuss the question. After two or three minutes, have some pairs share their answers. You can ask participants to share what their partner said. </a:t>
            </a:r>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2</a:t>
            </a:fld>
            <a:endParaRPr lang="en-US"/>
          </a:p>
        </p:txBody>
      </p:sp>
    </p:spTree>
    <p:extLst>
      <p:ext uri="{BB962C8B-B14F-4D97-AF65-F5344CB8AC3E}">
        <p14:creationId xmlns:p14="http://schemas.microsoft.com/office/powerpoint/2010/main" val="1203999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Video </a:t>
            </a:r>
          </a:p>
          <a:p>
            <a:r>
              <a:rPr lang="en-US"/>
              <a:t>Play the video. </a:t>
            </a:r>
          </a:p>
          <a:p>
            <a:r>
              <a:rPr lang="en-US"/>
              <a:t>While watching the video, stop at 05:18–05:46 and give participants an opportunity to sing the Weather Song along with the host. Have participants stand up and sing the song. You may want to teach them the movements for sunny, cloudy, rainy, snowy, and windy before singing. </a:t>
            </a:r>
          </a:p>
        </p:txBody>
      </p:sp>
      <p:sp>
        <p:nvSpPr>
          <p:cNvPr id="4" name="Slide Number Placeholder 3"/>
          <p:cNvSpPr>
            <a:spLocks noGrp="1"/>
          </p:cNvSpPr>
          <p:nvPr>
            <p:ph type="sldNum" sz="quarter" idx="10"/>
          </p:nvPr>
        </p:nvSpPr>
        <p:spPr/>
        <p:txBody>
          <a:bodyPr/>
          <a:lstStyle/>
          <a:p>
            <a:fld id="{D08D0865-178D-BF4E-A50A-4D5312DC9DBC}" type="slidenum">
              <a:rPr lang="en-US" smtClean="0"/>
              <a:t>3</a:t>
            </a:fld>
            <a:endParaRPr lang="en-US"/>
          </a:p>
        </p:txBody>
      </p:sp>
    </p:spTree>
    <p:extLst>
      <p:ext uri="{BB962C8B-B14F-4D97-AF65-F5344CB8AC3E}">
        <p14:creationId xmlns:p14="http://schemas.microsoft.com/office/powerpoint/2010/main" val="8654821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1 </a:t>
            </a:r>
          </a:p>
          <a:p>
            <a:r>
              <a:rPr lang="en-US" b="0"/>
              <a:t>Call on a different participant to read each sentence with the correct answer.  Drag the answer to the correct space. </a:t>
            </a:r>
          </a:p>
          <a:p>
            <a:r>
              <a:rPr lang="en-US" b="0" i="1"/>
              <a:t>Answers: Children are k</a:t>
            </a:r>
            <a:r>
              <a:rPr lang="en-US" b="0" i="1" u="sng"/>
              <a:t>inesthetic</a:t>
            </a:r>
            <a:r>
              <a:rPr lang="en-US" b="0" i="1"/>
              <a:t> learners. Anytime you add </a:t>
            </a:r>
            <a:r>
              <a:rPr lang="en-US" b="0" i="1" u="sng"/>
              <a:t>movement</a:t>
            </a:r>
            <a:r>
              <a:rPr lang="en-US" b="0" i="1"/>
              <a:t> to a song or chant, it makes the activity more </a:t>
            </a:r>
            <a:r>
              <a:rPr lang="en-US" b="0" i="1" u="sng"/>
              <a:t>engaging</a:t>
            </a:r>
            <a:r>
              <a:rPr lang="en-US" b="0" i="1"/>
              <a:t> for them. Adding </a:t>
            </a:r>
            <a:r>
              <a:rPr lang="en-US" b="0" i="1" u="sng"/>
              <a:t>movement</a:t>
            </a:r>
            <a:r>
              <a:rPr lang="en-US" b="0" i="1"/>
              <a:t> to songs also helps young learners </a:t>
            </a:r>
            <a:r>
              <a:rPr lang="en-US" b="0" i="1" u="sng"/>
              <a:t>understand</a:t>
            </a:r>
            <a:r>
              <a:rPr lang="en-US" b="0" i="1"/>
              <a:t> new language and remember the </a:t>
            </a:r>
            <a:r>
              <a:rPr lang="en-US" b="0" i="1" u="sng"/>
              <a:t>song</a:t>
            </a:r>
            <a:r>
              <a:rPr lang="en-US" b="0" i="1"/>
              <a:t> better. </a:t>
            </a:r>
          </a:p>
        </p:txBody>
      </p:sp>
      <p:sp>
        <p:nvSpPr>
          <p:cNvPr id="4" name="Slide Number Placeholder 3"/>
          <p:cNvSpPr>
            <a:spLocks noGrp="1"/>
          </p:cNvSpPr>
          <p:nvPr>
            <p:ph type="sldNum" sz="quarter" idx="10"/>
          </p:nvPr>
        </p:nvSpPr>
        <p:spPr/>
        <p:txBody>
          <a:bodyPr/>
          <a:lstStyle/>
          <a:p>
            <a:fld id="{D08D0865-178D-BF4E-A50A-4D5312DC9DBC}" type="slidenum">
              <a:rPr lang="en-US" smtClean="0"/>
              <a:t>4</a:t>
            </a:fld>
            <a:endParaRPr lang="en-US"/>
          </a:p>
        </p:txBody>
      </p:sp>
    </p:spTree>
    <p:extLst>
      <p:ext uri="{BB962C8B-B14F-4D97-AF65-F5344CB8AC3E}">
        <p14:creationId xmlns:p14="http://schemas.microsoft.com/office/powerpoint/2010/main" val="309704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t>Review 2 </a:t>
            </a:r>
          </a:p>
          <a:p>
            <a:r>
              <a:rPr lang="en-US" b="0"/>
              <a:t>Be sure participants can say why the answer is false. </a:t>
            </a:r>
          </a:p>
          <a:p>
            <a:r>
              <a:rPr lang="en-US" b="0"/>
              <a:t>Answer:  </a:t>
            </a:r>
          </a:p>
          <a:p>
            <a:r>
              <a:rPr lang="en-US" b="0"/>
              <a:t>False. Gestures should be based on what makes sense in your country or culture. </a:t>
            </a:r>
            <a:endParaRPr lang="en-US" b="0" i="1"/>
          </a:p>
        </p:txBody>
      </p:sp>
      <p:sp>
        <p:nvSpPr>
          <p:cNvPr id="4" name="Slide Number Placeholder 3"/>
          <p:cNvSpPr>
            <a:spLocks noGrp="1"/>
          </p:cNvSpPr>
          <p:nvPr>
            <p:ph type="sldNum" sz="quarter" idx="10"/>
          </p:nvPr>
        </p:nvSpPr>
        <p:spPr/>
        <p:txBody>
          <a:bodyPr/>
          <a:lstStyle/>
          <a:p>
            <a:fld id="{D08D0865-178D-BF4E-A50A-4D5312DC9DBC}" type="slidenum">
              <a:rPr lang="en-US" smtClean="0"/>
              <a:t>5</a:t>
            </a:fld>
            <a:endParaRPr lang="en-US"/>
          </a:p>
        </p:txBody>
      </p:sp>
    </p:spTree>
    <p:extLst>
      <p:ext uri="{BB962C8B-B14F-4D97-AF65-F5344CB8AC3E}">
        <p14:creationId xmlns:p14="http://schemas.microsoft.com/office/powerpoint/2010/main" val="35339114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Subtitle 2"/>
          <p:cNvSpPr>
            <a:spLocks noGrp="1"/>
          </p:cNvSpPr>
          <p:nvPr>
            <p:ph type="subTitle" idx="1" hasCustomPrompt="1"/>
          </p:nvPr>
        </p:nvSpPr>
        <p:spPr>
          <a:xfrm>
            <a:off x="1523999" y="4032081"/>
            <a:ext cx="9144000" cy="605340"/>
          </a:xfrm>
          <a:ln>
            <a:noFill/>
          </a:ln>
        </p:spPr>
        <p:txBody>
          <a:bodyPr>
            <a:normAutofit/>
          </a:bodyPr>
          <a:lstStyle>
            <a:lvl1pPr marL="0" marR="0" indent="0" algn="l" defTabSz="914400" eaLnBrk="1" fontAlgn="auto" latinLnBrk="0" hangingPunct="1">
              <a:lnSpc>
                <a:spcPct val="100000"/>
              </a:lnSpc>
              <a:spcBef>
                <a:spcPts val="0"/>
              </a:spcBef>
              <a:spcAft>
                <a:spcPts val="0"/>
              </a:spcAft>
              <a:buClrTx/>
              <a:buSzTx/>
              <a:buFontTx/>
              <a:buNone/>
              <a:tabLst/>
              <a:defRPr sz="3200" b="1">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defTabSz="914400" eaLnBrk="1" fontAlgn="auto" latinLnBrk="0" hangingPunct="1">
              <a:lnSpc>
                <a:spcPct val="100000"/>
              </a:lnSpc>
              <a:spcBef>
                <a:spcPts val="0"/>
              </a:spcBef>
              <a:spcAft>
                <a:spcPts val="0"/>
              </a:spcAft>
              <a:buClrTx/>
              <a:buSzTx/>
              <a:buFontTx/>
              <a:buNone/>
              <a:tabLst/>
              <a:defRPr/>
            </a:pPr>
            <a:r>
              <a:rPr lang="en-US"/>
              <a:t>XXXX</a:t>
            </a:r>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51483" y="-382125"/>
            <a:ext cx="5689032" cy="4267200"/>
          </a:xfrm>
          <a:prstGeom prst="rect">
            <a:avLst/>
          </a:prstGeom>
        </p:spPr>
      </p:pic>
      <p:sp>
        <p:nvSpPr>
          <p:cNvPr id="9" name="Subtitle 2"/>
          <p:cNvSpPr txBox="1">
            <a:spLocks/>
          </p:cNvSpPr>
          <p:nvPr userDrawn="1"/>
        </p:nvSpPr>
        <p:spPr>
          <a:xfrm>
            <a:off x="1523999" y="3426741"/>
            <a:ext cx="9144000"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a:solidFill>
                  <a:srgbClr val="FFC000"/>
                </a:solidFill>
              </a:rPr>
              <a:t>Preview and Review Slides For:</a:t>
            </a:r>
          </a:p>
        </p:txBody>
      </p:sp>
    </p:spTree>
    <p:extLst>
      <p:ext uri="{BB962C8B-B14F-4D97-AF65-F5344CB8AC3E}">
        <p14:creationId xmlns:p14="http://schemas.microsoft.com/office/powerpoint/2010/main" val="7030011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Preview</a:t>
            </a:r>
          </a:p>
        </p:txBody>
      </p:sp>
    </p:spTree>
    <p:extLst>
      <p:ext uri="{BB962C8B-B14F-4D97-AF65-F5344CB8AC3E}">
        <p14:creationId xmlns:p14="http://schemas.microsoft.com/office/powerpoint/2010/main" val="20330212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sp>
        <p:nvSpPr>
          <p:cNvPr id="7" name="Subtitle 2"/>
          <p:cNvSpPr txBox="1">
            <a:spLocks/>
          </p:cNvSpPr>
          <p:nvPr userDrawn="1"/>
        </p:nvSpPr>
        <p:spPr>
          <a:xfrm>
            <a:off x="5545720" y="6279392"/>
            <a:ext cx="1100559"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Video</a:t>
            </a:r>
          </a:p>
        </p:txBody>
      </p:sp>
      <p:sp>
        <p:nvSpPr>
          <p:cNvPr id="4" name="Subtitle 2"/>
          <p:cNvSpPr txBox="1">
            <a:spLocks/>
          </p:cNvSpPr>
          <p:nvPr userDrawn="1"/>
        </p:nvSpPr>
        <p:spPr>
          <a:xfrm>
            <a:off x="4571998" y="2906041"/>
            <a:ext cx="3048001" cy="605340"/>
          </a:xfrm>
          <a:prstGeom prst="rect">
            <a:avLst/>
          </a:prstGeom>
        </p:spPr>
        <p:txBody>
          <a:bodyPr vert="horz" lIns="91440" tIns="45720" rIns="91440" bIns="45720" rtlCol="0">
            <a:normAutofit/>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lgn="ctr">
              <a:defRPr/>
            </a:pPr>
            <a:r>
              <a:rPr lang="en-US">
                <a:solidFill>
                  <a:schemeClr val="tx1"/>
                </a:solidFill>
              </a:rPr>
              <a:t>Watch the video.</a:t>
            </a:r>
          </a:p>
        </p:txBody>
      </p:sp>
    </p:spTree>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view">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838200" y="980673"/>
            <a:ext cx="10515600" cy="4351338"/>
          </a:xfrm>
        </p:spPr>
        <p:txBody>
          <a:bodyPr/>
          <a:lstStyle>
            <a:lvl1pPr>
              <a:defRPr sz="3200"/>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a:t>XXXXX</a:t>
            </a:r>
          </a:p>
        </p:txBody>
      </p:sp>
      <p:sp>
        <p:nvSpPr>
          <p:cNvPr id="4" name="Subtitle 2"/>
          <p:cNvSpPr txBox="1">
            <a:spLocks/>
          </p:cNvSpPr>
          <p:nvPr userDrawn="1"/>
        </p:nvSpPr>
        <p:spPr>
          <a:xfrm>
            <a:off x="5622161" y="6290967"/>
            <a:ext cx="1033282" cy="387626"/>
          </a:xfrm>
          <a:prstGeom prst="rect">
            <a:avLst/>
          </a:prstGeom>
        </p:spPr>
        <p:txBody>
          <a:bodyPr vert="horz" lIns="91440" tIns="45720" rIns="91440" bIns="45720" rtlCol="0">
            <a:normAutofit lnSpcReduction="10000"/>
          </a:bodyPr>
          <a:lstStyle>
            <a:lvl1pPr marL="0" marR="0" indent="0" algn="l" defTabSz="914400" rtl="0" eaLnBrk="1" fontAlgn="auto" latinLnBrk="0" hangingPunct="1">
              <a:lnSpc>
                <a:spcPct val="100000"/>
              </a:lnSpc>
              <a:spcBef>
                <a:spcPts val="0"/>
              </a:spcBef>
              <a:spcAft>
                <a:spcPts val="0"/>
              </a:spcAft>
              <a:buClrTx/>
              <a:buSzTx/>
              <a:buFontTx/>
              <a:buNone/>
              <a:tabLst/>
              <a:defRPr sz="3200" b="1"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a:buNone/>
              <a:defRPr sz="1600" kern="1200">
                <a:solidFill>
                  <a:schemeClr val="tx1"/>
                </a:solidFill>
                <a:latin typeface="+mn-lt"/>
                <a:ea typeface="+mn-ea"/>
                <a:cs typeface="+mn-cs"/>
              </a:defRPr>
            </a:lvl9pPr>
          </a:lstStyle>
          <a:p>
            <a:pPr>
              <a:defRPr/>
            </a:pPr>
            <a:r>
              <a:rPr lang="en-US" sz="2000">
                <a:solidFill>
                  <a:srgbClr val="FFC000"/>
                </a:solidFill>
              </a:rPr>
              <a:t>Review</a:t>
            </a:r>
          </a:p>
        </p:txBody>
      </p:sp>
    </p:spTree>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694DA7-C7C0-AE4A-AB1E-E961C2AD0CA0}" type="datetimeFigureOut">
              <a:rPr lang="en-US" smtClean="0"/>
              <a:t>8/8/2017</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E8A0CC-561F-194B-B5B1-2D8AE72885F8}" type="slidenum">
              <a:rPr lang="en-US" smtClean="0"/>
              <a:t>‹#›</a:t>
            </a:fld>
            <a:endParaRPr lang="en-US"/>
          </a:p>
        </p:txBody>
      </p:sp>
      <p:pic>
        <p:nvPicPr>
          <p:cNvPr id="7" name="Picture 6"/>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66700" y="5889122"/>
            <a:ext cx="1714500" cy="708163"/>
          </a:xfrm>
          <a:prstGeom prst="rect">
            <a:avLst/>
          </a:prstGeom>
        </p:spPr>
      </p:pic>
    </p:spTree>
    <p:extLst>
      <p:ext uri="{BB962C8B-B14F-4D97-AF65-F5344CB8AC3E}">
        <p14:creationId xmlns:p14="http://schemas.microsoft.com/office/powerpoint/2010/main" val="4859563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a:t>Using Songs and Chants – Use Songs with Movement</a:t>
            </a:r>
          </a:p>
        </p:txBody>
      </p:sp>
    </p:spTree>
    <p:extLst>
      <p:ext uri="{BB962C8B-B14F-4D97-AF65-F5344CB8AC3E}">
        <p14:creationId xmlns:p14="http://schemas.microsoft.com/office/powerpoint/2010/main" val="1311590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idx="1"/>
          </p:nvPr>
        </p:nvSpPr>
        <p:spPr>
          <a:xfrm>
            <a:off x="819539" y="1857375"/>
            <a:ext cx="10515600" cy="4351338"/>
          </a:xfrm>
        </p:spPr>
        <p:txBody>
          <a:bodyPr anchor="ctr">
            <a:normAutofit/>
          </a:bodyPr>
          <a:lstStyle/>
          <a:p>
            <a:pPr marL="0" indent="0" algn="ctr">
              <a:buNone/>
            </a:pPr>
            <a:r>
              <a:rPr lang="en-US" sz="3600" b="1"/>
              <a:t>Why is movement an important part of teaching young learners?</a:t>
            </a:r>
            <a:endParaRPr lang="en-US" sz="3600"/>
          </a:p>
        </p:txBody>
      </p:sp>
      <p:sp>
        <p:nvSpPr>
          <p:cNvPr id="2" name="Title 1"/>
          <p:cNvSpPr>
            <a:spLocks noGrp="1"/>
          </p:cNvSpPr>
          <p:nvPr>
            <p:ph type="title" idx="4294967295"/>
          </p:nvPr>
        </p:nvSpPr>
        <p:spPr>
          <a:xfrm>
            <a:off x="819539" y="1524590"/>
            <a:ext cx="10515600" cy="1325562"/>
          </a:xfrm>
        </p:spPr>
        <p:txBody>
          <a:bodyPr>
            <a:normAutofit/>
          </a:bodyPr>
          <a:lstStyle/>
          <a:p>
            <a:pPr algn="ctr"/>
            <a:r>
              <a:rPr lang="en-US" sz="4000" b="1"/>
              <a:t>Paired Discussion</a:t>
            </a:r>
          </a:p>
        </p:txBody>
      </p:sp>
    </p:spTree>
    <p:extLst>
      <p:ext uri="{BB962C8B-B14F-4D97-AF65-F5344CB8AC3E}">
        <p14:creationId xmlns:p14="http://schemas.microsoft.com/office/powerpoint/2010/main" val="1872153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61651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i="1"/>
              <a:t>Complete the sentences with the correct words.</a:t>
            </a:r>
          </a:p>
          <a:p>
            <a:pPr marL="0" marR="0" lvl="0" indent="0" defTabSz="914400" eaLnBrk="1" fontAlgn="auto" latinLnBrk="0" hangingPunct="1">
              <a:lnSpc>
                <a:spcPct val="100000"/>
              </a:lnSpc>
              <a:spcBef>
                <a:spcPts val="0"/>
              </a:spcBef>
              <a:spcAft>
                <a:spcPts val="0"/>
              </a:spcAft>
              <a:buClrTx/>
              <a:buSzTx/>
              <a:buFontTx/>
              <a:buNone/>
              <a:tabLst/>
              <a:defRPr/>
            </a:pPr>
            <a:endParaRPr lang="en-US"/>
          </a:p>
          <a:p>
            <a:pPr marL="0" marR="0" lvl="0" indent="0" defTabSz="914400" eaLnBrk="1" fontAlgn="auto" latinLnBrk="0" hangingPunct="1">
              <a:lnSpc>
                <a:spcPct val="100000"/>
              </a:lnSpc>
              <a:spcBef>
                <a:spcPts val="0"/>
              </a:spcBef>
              <a:spcAft>
                <a:spcPts val="0"/>
              </a:spcAft>
              <a:buClrTx/>
              <a:buSzTx/>
              <a:buFontTx/>
              <a:buNone/>
              <a:tabLst/>
              <a:defRPr/>
            </a:pPr>
            <a:r>
              <a:rPr lang="en-US" sz="3000"/>
              <a:t>Children are ____________ learners. Anytime you add __________ to a song or chant, it makes the activity more _____________ for them. Adding movement to songs also helps young learners ______________ new language and remember the __________ better.</a:t>
            </a:r>
          </a:p>
          <a:p>
            <a:pPr marL="0" marR="0" lvl="0" indent="0" defTabSz="914400" eaLnBrk="1" fontAlgn="auto" latinLnBrk="0" hangingPunct="1">
              <a:lnSpc>
                <a:spcPct val="100000"/>
              </a:lnSpc>
              <a:spcBef>
                <a:spcPts val="0"/>
              </a:spcBef>
              <a:spcAft>
                <a:spcPts val="0"/>
              </a:spcAft>
              <a:buClrTx/>
              <a:buSzTx/>
              <a:buFontTx/>
              <a:buNone/>
              <a:tabLst/>
              <a:defRPr/>
            </a:pPr>
            <a:endParaRPr lang="en-US" sz="3600"/>
          </a:p>
        </p:txBody>
      </p:sp>
      <p:sp>
        <p:nvSpPr>
          <p:cNvPr id="2" name="TextBox 1"/>
          <p:cNvSpPr txBox="1"/>
          <p:nvPr>
            <p:extLst>
              <p:ext uri="{D42A27DB-BD31-4B8C-83A1-F6EECF244321}">
                <p14:modId xmlns:p14="http://schemas.microsoft.com/office/powerpoint/2010/main" val="769147002"/>
              </p:ext>
            </p:extLst>
          </p:nvPr>
        </p:nvSpPr>
        <p:spPr>
          <a:xfrm>
            <a:off x="4286250" y="4317775"/>
            <a:ext cx="2515158" cy="1815882"/>
          </a:xfrm>
          <a:prstGeom prst="rect">
            <a:avLst/>
          </a:prstGeom>
          <a:noFill/>
        </p:spPr>
        <p:txBody>
          <a:bodyPr wrap="square" rtlCol="0" anchor="t">
            <a:spAutoFit/>
          </a:bodyPr>
          <a:lstStyle/>
          <a:p>
            <a:r>
              <a:rPr lang="en-US" sz="2800"/>
              <a:t>Engaging</a:t>
            </a:r>
          </a:p>
          <a:p>
            <a:r>
              <a:rPr lang="en-US" sz="2800"/>
              <a:t>Social</a:t>
            </a:r>
          </a:p>
          <a:p>
            <a:r>
              <a:rPr lang="en-US" sz="2800"/>
              <a:t>Movement</a:t>
            </a:r>
          </a:p>
          <a:p>
            <a:r>
              <a:rPr lang="en-US" sz="2800"/>
              <a:t>Understand </a:t>
            </a:r>
          </a:p>
        </p:txBody>
      </p:sp>
      <p:sp>
        <p:nvSpPr>
          <p:cNvPr id="5" name="TextBox 4"/>
          <p:cNvSpPr txBox="1"/>
          <p:nvPr>
            <p:extLst>
              <p:ext uri="{D42A27DB-BD31-4B8C-83A1-F6EECF244321}">
                <p14:modId xmlns:p14="http://schemas.microsoft.com/office/powerpoint/2010/main" val="1887093467"/>
              </p:ext>
            </p:extLst>
          </p:nvPr>
        </p:nvSpPr>
        <p:spPr>
          <a:xfrm>
            <a:off x="6715125" y="4318000"/>
            <a:ext cx="2062982" cy="1384995"/>
          </a:xfrm>
          <a:prstGeom prst="rect">
            <a:avLst/>
          </a:prstGeom>
          <a:noFill/>
        </p:spPr>
        <p:txBody>
          <a:bodyPr wrap="square" rtlCol="0" anchor="t">
            <a:spAutoFit/>
          </a:bodyPr>
          <a:lstStyle/>
          <a:p>
            <a:r>
              <a:rPr lang="en-US" sz="2800"/>
              <a:t>Repetition</a:t>
            </a:r>
          </a:p>
          <a:p>
            <a:r>
              <a:rPr lang="en-US" sz="2800"/>
              <a:t>Song</a:t>
            </a:r>
          </a:p>
          <a:p>
            <a:r>
              <a:rPr lang="en-US" sz="2800"/>
              <a:t>Kinesthetic</a:t>
            </a:r>
          </a:p>
        </p:txBody>
      </p:sp>
    </p:spTree>
    <p:extLst>
      <p:ext uri="{BB962C8B-B14F-4D97-AF65-F5344CB8AC3E}">
        <p14:creationId xmlns:p14="http://schemas.microsoft.com/office/powerpoint/2010/main" val="17203563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3600"/>
              <a:t>The gestures you use with songs should be gestures used in American culture because the songs in </a:t>
            </a:r>
            <a:r>
              <a:rPr lang="en-US" sz="3600" i="1"/>
              <a:t>Our World</a:t>
            </a:r>
            <a:r>
              <a:rPr lang="en-US" sz="3600"/>
              <a:t> are from the United States.</a:t>
            </a:r>
            <a:endParaRPr lang="en-US" sz="2800"/>
          </a:p>
          <a:p>
            <a:pPr marL="0" marR="0" lvl="0" indent="0" defTabSz="914400" eaLnBrk="1" fontAlgn="auto" latinLnBrk="0" hangingPunct="1">
              <a:lnSpc>
                <a:spcPct val="100000"/>
              </a:lnSpc>
              <a:spcBef>
                <a:spcPts val="0"/>
              </a:spcBef>
              <a:spcAft>
                <a:spcPts val="0"/>
              </a:spcAft>
              <a:buClrTx/>
              <a:buSzTx/>
              <a:buFontTx/>
              <a:buNone/>
              <a:tabLst/>
              <a:defRPr/>
            </a:pPr>
            <a:endParaRPr lang="en-US" sz="2800"/>
          </a:p>
          <a:p>
            <a:pPr lvl="1">
              <a:lnSpc>
                <a:spcPct val="100000"/>
              </a:lnSpc>
              <a:spcBef>
                <a:spcPts val="0"/>
              </a:spcBef>
              <a:buFont typeface="Courier New" panose="02070309020205020404" pitchFamily="49" charset="0"/>
              <a:buChar char="o"/>
              <a:defRPr/>
            </a:pPr>
            <a:r>
              <a:rPr lang="en-US" sz="2800"/>
              <a:t>True</a:t>
            </a:r>
          </a:p>
          <a:p>
            <a:pPr lvl="1">
              <a:lnSpc>
                <a:spcPct val="100000"/>
              </a:lnSpc>
              <a:spcBef>
                <a:spcPts val="0"/>
              </a:spcBef>
              <a:buFont typeface="Courier New" panose="02070309020205020404" pitchFamily="49" charset="0"/>
              <a:buChar char="o"/>
              <a:defRPr/>
            </a:pPr>
            <a:endParaRPr lang="en-US" sz="2800"/>
          </a:p>
          <a:p>
            <a:pPr lvl="1">
              <a:lnSpc>
                <a:spcPct val="100000"/>
              </a:lnSpc>
              <a:spcBef>
                <a:spcPts val="0"/>
              </a:spcBef>
              <a:buFont typeface="Courier New" panose="02070309020205020404" pitchFamily="49" charset="0"/>
              <a:buChar char="o"/>
              <a:defRPr/>
            </a:pPr>
            <a:r>
              <a:rPr lang="en-US" sz="2800"/>
              <a:t>False</a:t>
            </a:r>
          </a:p>
        </p:txBody>
      </p:sp>
    </p:spTree>
    <p:extLst>
      <p:ext uri="{BB962C8B-B14F-4D97-AF65-F5344CB8AC3E}">
        <p14:creationId xmlns:p14="http://schemas.microsoft.com/office/powerpoint/2010/main" val="3456178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C41AE33840635945B4A585FCAA3209A8" ma:contentTypeVersion="4" ma:contentTypeDescription="Create a new document." ma:contentTypeScope="" ma:versionID="11cd5c1273057f6dceef99e0c11725de">
  <xsd:schema xmlns:xsd="http://www.w3.org/2001/XMLSchema" xmlns:xs="http://www.w3.org/2001/XMLSchema" xmlns:p="http://schemas.microsoft.com/office/2006/metadata/properties" xmlns:ns2="7961bbbb-4c92-4895-b151-036478dae3d2" targetNamespace="http://schemas.microsoft.com/office/2006/metadata/properties" ma:root="true" ma:fieldsID="6900c8b5c9756ee5e90373b5a1eac287" ns2:_="">
    <xsd:import namespace="7961bbbb-4c92-4895-b151-036478dae3d2"/>
    <xsd:element name="properties">
      <xsd:complexType>
        <xsd:sequence>
          <xsd:element name="documentManagement">
            <xsd:complexType>
              <xsd:all>
                <xsd:element ref="ns2:SharedWithUsers" minOccurs="0"/>
                <xsd:element ref="ns2:SharedWithDetails" minOccurs="0"/>
                <xsd:element ref="ns2:LastSharedByUser" minOccurs="0"/>
                <xsd:element ref="ns2:LastSharedBy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961bbbb-4c92-4895-b151-036478dae3d2"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LastSharedByUser" ma:index="10" nillable="true" ma:displayName="Last Shared By User" ma:description="" ma:internalName="LastSharedByUser" ma:readOnly="true">
      <xsd:simpleType>
        <xsd:restriction base="dms:Note">
          <xsd:maxLength value="255"/>
        </xsd:restriction>
      </xsd:simpleType>
    </xsd:element>
    <xsd:element name="LastSharedByTime" ma:index="11" nillable="true" ma:displayName="Last Shared By Time" ma:description="" ma:internalName="LastSharedByTime" ma:readOnly="true">
      <xsd:simpleType>
        <xsd:restriction base="dms:DateTim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B6B53B4-BC28-4C2B-B58B-BE741AF89DD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7B0D9990-890C-47E8-9A5E-4E36751789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961bbbb-4c92-4895-b151-036478dae3d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3BA4B3DB-D9EC-47D7-A5A2-8E5AF217CA6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Slides>
  <Notes>4</Notes>
  <HiddenSlides>0</HiddenSlide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PowerPoint Presentation</vt:lpstr>
      <vt:lpstr>Paired Discussion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revision>1</cp:revision>
  <dcterms:modified xsi:type="dcterms:W3CDTF">2017-08-08T20:02:03Z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0x010100C41AE33840635945B4A585FCAA3209A8</vt:lpwstr>
  </property>
</Properties>
</file>