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sldIdLst>
    <p:sldId id="262" r:id="rId5"/>
    <p:sldId id="256" r:id="rId6"/>
    <p:sldId id="263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Preview </a:t>
            </a:r>
          </a:p>
          <a:p>
            <a:r>
              <a:rPr lang="en-US" b="0" i="1"/>
              <a:t>Now let’s think of what </a:t>
            </a:r>
            <a:r>
              <a:rPr lang="en-US" b="0"/>
              <a:t>personalize </a:t>
            </a:r>
            <a:r>
              <a:rPr lang="en-US" b="0" i="1"/>
              <a:t>means. Take a look at the word. What root do you see? Right, you can see the word </a:t>
            </a:r>
            <a:r>
              <a:rPr lang="en-US" b="0"/>
              <a:t>person</a:t>
            </a:r>
            <a:r>
              <a:rPr lang="en-US" b="0" i="1"/>
              <a:t>.</a:t>
            </a:r>
            <a:r>
              <a:rPr lang="en-US" i="1"/>
              <a:t> </a:t>
            </a:r>
            <a:endParaRPr lang="en-US" b="0" i="1"/>
          </a:p>
          <a:p>
            <a:r>
              <a:rPr lang="en-US" b="0"/>
              <a:t>Underline the word </a:t>
            </a:r>
            <a:r>
              <a:rPr lang="en-US" b="0" i="1"/>
              <a:t>person</a:t>
            </a:r>
            <a:r>
              <a:rPr lang="en-US" b="0"/>
              <a:t> if you have an IWB wand. </a:t>
            </a:r>
          </a:p>
          <a:p>
            <a:r>
              <a:rPr lang="en-US" b="0"/>
              <a:t>Elicit a definition of </a:t>
            </a:r>
            <a:r>
              <a:rPr lang="en-US" b="0" i="1" u="none"/>
              <a:t>personalize</a:t>
            </a:r>
            <a:r>
              <a:rPr lang="en-US" b="0"/>
              <a:t> from participants. Then confirm the correct answer. </a:t>
            </a:r>
          </a:p>
          <a:p>
            <a:r>
              <a:rPr lang="en-US" b="0" i="1"/>
              <a:t>Personalize means that you are connecting new information or language to students and their lives. You are giving them a chance to express something about themselves using new language learned</a:t>
            </a:r>
            <a:r>
              <a:rPr lang="en-US" b="0"/>
              <a:t>. </a:t>
            </a:r>
            <a:endParaRPr lang="en-US" b="0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Video</a:t>
            </a:r>
          </a:p>
          <a:p>
            <a:r>
              <a:rPr lang="en-US" b="0"/>
              <a:t>Play</a:t>
            </a:r>
            <a:r>
              <a:rPr lang="en-US" b="0" baseline="0"/>
              <a:t> the video.</a:t>
            </a:r>
            <a:endParaRPr lang="en-US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593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Review </a:t>
            </a:r>
          </a:p>
          <a:p>
            <a:r>
              <a:rPr lang="en-US" b="0"/>
              <a:t>Call on two different participants to answer the questions. Ask participants to explain why the answer to the second question is false. </a:t>
            </a:r>
          </a:p>
          <a:p>
            <a:r>
              <a:rPr lang="en-US" b="0" i="0"/>
              <a:t>Answers:</a:t>
            </a:r>
          </a:p>
          <a:p>
            <a:r>
              <a:rPr lang="en-US" b="0" i="0"/>
              <a:t>1.</a:t>
            </a:r>
            <a:r>
              <a:rPr lang="en-US" b="0" i="0" baseline="0"/>
              <a:t> </a:t>
            </a:r>
            <a:r>
              <a:rPr lang="en-US" b="0" i="0"/>
              <a:t>To relate new language to your own life.</a:t>
            </a:r>
          </a:p>
          <a:p>
            <a:r>
              <a:rPr lang="en-US" b="0" i="0"/>
              <a:t>2.</a:t>
            </a:r>
            <a:r>
              <a:rPr lang="en-US" b="0" i="0" baseline="0"/>
              <a:t> </a:t>
            </a:r>
            <a:r>
              <a:rPr lang="en-US" b="0" i="0"/>
              <a:t>False.</a:t>
            </a:r>
          </a:p>
          <a:p>
            <a:r>
              <a:rPr lang="en-US" b="0" i="0"/>
              <a:t>Teachers can have students personalize the content in any text, activity, or lesson to stretch their ability to use the language in different and authentic ways.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Using Songs and Chants – Personalize Songs and Chants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819539" y="1857375"/>
            <a:ext cx="10515600" cy="4351338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/>
              <a:t>What does </a:t>
            </a:r>
            <a:r>
              <a:rPr lang="en-US" i="1"/>
              <a:t>personalize </a:t>
            </a:r>
            <a:r>
              <a:rPr lang="en-US"/>
              <a:t>mean?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19539" y="1724887"/>
            <a:ext cx="10515600" cy="1325562"/>
          </a:xfrm>
        </p:spPr>
        <p:txBody>
          <a:bodyPr>
            <a:normAutofit/>
          </a:bodyPr>
          <a:lstStyle/>
          <a:p>
            <a:pPr algn="ctr"/>
            <a:r>
              <a:rPr lang="en-US" sz="4000" b="1"/>
              <a:t>Group Discussion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/>
              <a:t>What does </a:t>
            </a:r>
            <a:r>
              <a:rPr lang="en-US" i="1"/>
              <a:t>personalize </a:t>
            </a:r>
            <a:r>
              <a:rPr lang="en-US"/>
              <a:t>mean?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en-US"/>
              <a:t> To relate new language to your own life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en-US"/>
              <a:t> To draw a picture of yourself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en-US"/>
              <a:t> To change the words of a song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en-US"/>
              <a:t> To be egocentric and centered on yourself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endParaRPr lang="en-US"/>
          </a:p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lang="en-US"/>
              <a:t>Personalization is a technique applicable </a:t>
            </a:r>
            <a:r>
              <a:rPr lang="en-US" i="1"/>
              <a:t>only</a:t>
            </a:r>
            <a:r>
              <a:rPr lang="en-US"/>
              <a:t> to teaching songs and chants.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en-US"/>
              <a:t> True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en-US"/>
              <a:t> False</a:t>
            </a:r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45135D-9520-4E97-9300-10CD2A8723E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4DE5CC-4412-4914-B7C2-3DB5E385D5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38A9E1A-5273-4F49-95CE-C04F085D400E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Group Discussion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2017-08-08T20:07:26Z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