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1 </a:t>
            </a:r>
          </a:p>
          <a:p>
            <a:r>
              <a:rPr lang="en-US" b="0" i="1"/>
              <a:t>As we consider effective ways to use storytelling in our classrooms, we should consider the preparation process. What can we do before, during, and after stories? In preparing for storytelling, let’s think about how we might make the experience more engaging and interactive. </a:t>
            </a:r>
          </a:p>
          <a:p>
            <a:r>
              <a:rPr lang="en-US" b="0"/>
              <a:t>Put participants into small groups, or use table groups.  </a:t>
            </a:r>
          </a:p>
          <a:p>
            <a:r>
              <a:rPr lang="en-US" b="0"/>
              <a:t>Ask them to discuss the prompt in their groups.  </a:t>
            </a:r>
          </a:p>
          <a:p>
            <a:r>
              <a:rPr lang="en-US" b="0"/>
              <a:t>Then have a member of each group share answers with the whole group. </a:t>
            </a:r>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r>
              <a:rPr lang="en-US" b="0" i="1"/>
              <a:t>As you watch this video clip look for ways to make storytelling</a:t>
            </a:r>
            <a:r>
              <a:rPr lang="en-US" b="0" i="1" baseline="0"/>
              <a:t> more interactive and consider what you may need to prepare ahead of time.</a:t>
            </a:r>
          </a:p>
          <a:p>
            <a:r>
              <a:rPr lang="en-US" b="0" i="0" baseline="0"/>
              <a:t>Play the video.</a:t>
            </a:r>
            <a:endParaRPr lang="en-US" b="0" i="0"/>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279289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1</a:t>
            </a:r>
          </a:p>
          <a:p>
            <a:r>
              <a:rPr lang="en-US" b="0" i="0"/>
              <a:t> Distribute Handout 3.2. </a:t>
            </a:r>
          </a:p>
          <a:p>
            <a:r>
              <a:rPr lang="en-US" b="0" i="1"/>
              <a:t>In the video you heard about different things to consider during preparation. Let’s see if we can remember four specific ways to prepare for storytelling. </a:t>
            </a:r>
          </a:p>
          <a:p>
            <a:r>
              <a:rPr lang="en-US" b="0" i="0"/>
              <a:t>Ask participants to fill in the "Preparing" section of the handout by listing activities to do during preparation. Then share answers and write them on the screen. </a:t>
            </a:r>
          </a:p>
          <a:p>
            <a:r>
              <a:rPr lang="en-US" b="0" i="0"/>
              <a:t>Answers:</a:t>
            </a:r>
          </a:p>
          <a:p>
            <a:pPr lvl="1"/>
            <a:r>
              <a:rPr lang="en-US" b="0" i="0"/>
              <a:t>•</a:t>
            </a:r>
            <a:r>
              <a:rPr lang="en-US" b="0" i="0" baseline="0"/>
              <a:t> </a:t>
            </a:r>
            <a:r>
              <a:rPr lang="en-US" b="0" i="0"/>
              <a:t>Theatrics (voices, gestures, body movements, facial expressions)</a:t>
            </a:r>
          </a:p>
          <a:p>
            <a:pPr lvl="1"/>
            <a:r>
              <a:rPr lang="en-US" b="0" i="0"/>
              <a:t>•</a:t>
            </a:r>
            <a:r>
              <a:rPr lang="en-US" b="0" i="0" baseline="0"/>
              <a:t> </a:t>
            </a:r>
            <a:r>
              <a:rPr lang="en-US" b="0" i="0"/>
              <a:t>Props (masks, costumes, realia, puppets)</a:t>
            </a:r>
          </a:p>
          <a:p>
            <a:pPr lvl="1"/>
            <a:r>
              <a:rPr lang="en-US" b="0" i="0"/>
              <a:t>•</a:t>
            </a:r>
            <a:r>
              <a:rPr lang="en-US" b="0" i="0" baseline="0"/>
              <a:t> </a:t>
            </a:r>
            <a:r>
              <a:rPr lang="en-US" b="0" i="0"/>
              <a:t>Visuals (pictures from big books and</a:t>
            </a:r>
            <a:r>
              <a:rPr lang="en-US" b="0" i="0" baseline="0"/>
              <a:t> </a:t>
            </a:r>
            <a:r>
              <a:rPr lang="en-US" b="0" i="0"/>
              <a:t>OW readers)</a:t>
            </a:r>
          </a:p>
          <a:p>
            <a:pPr lvl="1"/>
            <a:r>
              <a:rPr lang="en-US" b="0" i="0"/>
              <a:t>•</a:t>
            </a:r>
            <a:r>
              <a:rPr lang="en-US" b="0" i="0" baseline="0"/>
              <a:t> </a:t>
            </a:r>
            <a:r>
              <a:rPr lang="en-US" b="0" i="0"/>
              <a:t>Rehearsing (memorize the story or prepare cue cards) </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2 </a:t>
            </a:r>
          </a:p>
          <a:p>
            <a:r>
              <a:rPr lang="en-US" b="0" i="1"/>
              <a:t>Now let’s think about the reasons we do these things. Storytelling is, of course, lots of fun, but there are strategic reasons why we use realia, visuals, etc. </a:t>
            </a:r>
          </a:p>
          <a:p>
            <a:r>
              <a:rPr lang="en-US" b="0"/>
              <a:t>Have participants do the activity on the screen. You might call on different participants for each item. </a:t>
            </a:r>
            <a:endParaRPr lang="en-US" b="0" i="0"/>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90793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Storytelling and More! – Preparing for Storytelling</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857375"/>
            <a:ext cx="10515600" cy="4351338"/>
          </a:xfrm>
        </p:spPr>
        <p:txBody>
          <a:bodyPr anchor="ctr"/>
          <a:lstStyle/>
          <a:p>
            <a:pPr marL="0" indent="0" algn="ctr">
              <a:buNone/>
            </a:pPr>
            <a:r>
              <a:rPr lang="en-US" b="1"/>
              <a:t>How can you make storytelling an engaging and interactive experience for young learners?</a:t>
            </a:r>
          </a:p>
          <a:p>
            <a:pPr marL="0" indent="0" algn="ctr">
              <a:buNone/>
            </a:pPr>
            <a:r>
              <a:rPr lang="en-US" b="1"/>
              <a:t>What might you need to prepare ahead of time?</a:t>
            </a:r>
            <a:endParaRPr lang="en-US"/>
          </a:p>
        </p:txBody>
      </p:sp>
      <p:sp>
        <p:nvSpPr>
          <p:cNvPr id="2" name="Title 1"/>
          <p:cNvSpPr>
            <a:spLocks noGrp="1"/>
          </p:cNvSpPr>
          <p:nvPr>
            <p:ph type="title" idx="4294967295"/>
            <p:extLst>
              <p:ext uri="{D42A27DB-BD31-4B8C-83A1-F6EECF244321}">
                <p14:modId xmlns:p14="http://schemas.microsoft.com/office/powerpoint/2010/main" val="4132836716"/>
              </p:ext>
            </p:extLst>
          </p:nvPr>
        </p:nvSpPr>
        <p:spPr>
          <a:xfrm>
            <a:off x="819539" y="1857375"/>
            <a:ext cx="10515600" cy="1325562"/>
          </a:xfrm>
        </p:spPr>
        <p:txBody>
          <a:bodyPr>
            <a:normAutofit/>
          </a:bodyPr>
          <a:lstStyle/>
          <a:p>
            <a:pPr algn="ctr"/>
            <a:r>
              <a:rPr lang="en-US" sz="4000" b="1">
                <a:latin typeface="Calibri"/>
              </a:rPr>
              <a:t>Small Group Discussion</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What four things can you prepare ahead of time to make storytelling interactive and engaging?</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graphicFrame>
        <p:nvGraphicFramePr>
          <p:cNvPr id="2" name="Table 1"/>
          <p:cNvGraphicFramePr>
            <a:graphicFrameLocks noGrp="1"/>
          </p:cNvGraphicFramePr>
          <p:nvPr>
            <p:extLst>
              <p:ext uri="{D42A27DB-BD31-4B8C-83A1-F6EECF244321}">
                <p14:modId xmlns:p14="http://schemas.microsoft.com/office/powerpoint/2010/main" val="1226060527"/>
              </p:ext>
            </p:extLst>
          </p:nvPr>
        </p:nvGraphicFramePr>
        <p:xfrm>
          <a:off x="2032000" y="2278500"/>
          <a:ext cx="8128000" cy="336465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44754848"/>
                    </a:ext>
                  </a:extLst>
                </a:gridCol>
                <a:gridCol w="4064000">
                  <a:extLst>
                    <a:ext uri="{9D8B030D-6E8A-4147-A177-3AD203B41FA5}">
                      <a16:colId xmlns:a16="http://schemas.microsoft.com/office/drawing/2014/main" val="1471694607"/>
                    </a:ext>
                  </a:extLst>
                </a:gridCol>
              </a:tblGrid>
              <a:tr h="3364654">
                <a:tc>
                  <a:txBody>
                    <a:bodyPr/>
                    <a:lstStyle/>
                    <a:p>
                      <a:r>
                        <a:rPr lang="en-US" sz="2400"/>
                        <a:t>Preparing</a:t>
                      </a:r>
                    </a:p>
                  </a:txBody>
                  <a:tcPr>
                    <a:noFill/>
                  </a:tcPr>
                </a:tc>
                <a:tc>
                  <a:txBody>
                    <a:bodyPr/>
                    <a:lstStyle/>
                    <a:p>
                      <a:endParaRPr lang="en-US"/>
                    </a:p>
                    <a:p>
                      <a:r>
                        <a:rPr lang="en-US"/>
                        <a:t>1.</a:t>
                      </a:r>
                    </a:p>
                    <a:p>
                      <a:endParaRPr lang="en-US"/>
                    </a:p>
                    <a:p>
                      <a:endParaRPr lang="en-US"/>
                    </a:p>
                    <a:p>
                      <a:r>
                        <a:rPr lang="en-US"/>
                        <a:t>2.</a:t>
                      </a:r>
                    </a:p>
                    <a:p>
                      <a:endParaRPr lang="en-US"/>
                    </a:p>
                    <a:p>
                      <a:endParaRPr lang="en-US"/>
                    </a:p>
                    <a:p>
                      <a:r>
                        <a:rPr lang="en-US"/>
                        <a:t>3.</a:t>
                      </a:r>
                    </a:p>
                    <a:p>
                      <a:endParaRPr lang="en-US"/>
                    </a:p>
                    <a:p>
                      <a:endParaRPr lang="en-US"/>
                    </a:p>
                    <a:p>
                      <a:r>
                        <a:rPr lang="en-US"/>
                        <a:t>4.</a:t>
                      </a:r>
                    </a:p>
                  </a:txBody>
                  <a:tcPr>
                    <a:noFill/>
                  </a:tcPr>
                </a:tc>
                <a:extLst>
                  <a:ext uri="{0D108BD9-81ED-4DB2-BD59-A6C34878D82A}">
                    <a16:rowId xmlns:a16="http://schemas.microsoft.com/office/drawing/2014/main" val="2831302406"/>
                  </a:ext>
                </a:extLst>
              </a:tr>
            </a:tbl>
          </a:graphicData>
        </a:graphic>
      </p:graphicFrame>
      <p:cxnSp>
        <p:nvCxnSpPr>
          <p:cNvPr id="6" name="Straight Connector 5"/>
          <p:cNvCxnSpPr/>
          <p:nvPr/>
        </p:nvCxnSpPr>
        <p:spPr>
          <a:xfrm>
            <a:off x="6496594" y="2795451"/>
            <a:ext cx="3500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96594" y="3627119"/>
            <a:ext cx="3500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96594" y="4437017"/>
            <a:ext cx="3500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96594" y="5310239"/>
            <a:ext cx="3500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Match the negative description with its positive counterpart.</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graphicFrame>
        <p:nvGraphicFramePr>
          <p:cNvPr id="4" name="Table 3"/>
          <p:cNvGraphicFramePr>
            <a:graphicFrameLocks noGrp="1"/>
          </p:cNvGraphicFramePr>
          <p:nvPr>
            <p:extLst>
              <p:ext uri="{D42A27DB-BD31-4B8C-83A1-F6EECF244321}">
                <p14:modId xmlns:p14="http://schemas.microsoft.com/office/powerpoint/2010/main" val="3467904422"/>
              </p:ext>
            </p:extLst>
          </p:nvPr>
        </p:nvGraphicFramePr>
        <p:xfrm>
          <a:off x="2031998" y="2131609"/>
          <a:ext cx="8348618" cy="3502836"/>
        </p:xfrm>
        <a:graphic>
          <a:graphicData uri="http://schemas.openxmlformats.org/drawingml/2006/table">
            <a:tbl>
              <a:tblPr firstRow="1" bandRow="1">
                <a:tableStyleId>{B301B821-A1FF-4177-AEE7-76D212191A09}</a:tableStyleId>
              </a:tblPr>
              <a:tblGrid>
                <a:gridCol w="4174309">
                  <a:extLst>
                    <a:ext uri="{9D8B030D-6E8A-4147-A177-3AD203B41FA5}">
                      <a16:colId xmlns:a16="http://schemas.microsoft.com/office/drawing/2014/main" val="20000"/>
                    </a:ext>
                  </a:extLst>
                </a:gridCol>
                <a:gridCol w="4174309">
                  <a:extLst>
                    <a:ext uri="{9D8B030D-6E8A-4147-A177-3AD203B41FA5}">
                      <a16:colId xmlns:a16="http://schemas.microsoft.com/office/drawing/2014/main" val="20001"/>
                    </a:ext>
                  </a:extLst>
                </a:gridCol>
              </a:tblGrid>
              <a:tr h="1019813">
                <a:tc>
                  <a:txBody>
                    <a:bodyPr/>
                    <a:lstStyle/>
                    <a:p>
                      <a:pPr marL="0" algn="l" defTabSz="914400" rtl="0" eaLnBrk="1" latinLnBrk="0" hangingPunct="1"/>
                      <a:r>
                        <a:rPr lang="en-US" sz="2000" b="0" kern="1200">
                          <a:solidFill>
                            <a:schemeClr val="tx1"/>
                          </a:solidFill>
                          <a:latin typeface="+mn-lt"/>
                          <a:ea typeface="+mn-ea"/>
                          <a:cs typeface="+mn-cs"/>
                        </a:rPr>
                        <a:t>1 Real</a:t>
                      </a:r>
                      <a:r>
                        <a:rPr lang="en-US" sz="2000" b="0" kern="1200" baseline="0">
                          <a:solidFill>
                            <a:schemeClr val="tx1"/>
                          </a:solidFill>
                          <a:latin typeface="+mn-lt"/>
                          <a:ea typeface="+mn-ea"/>
                          <a:cs typeface="+mn-cs"/>
                        </a:rPr>
                        <a:t> objects</a:t>
                      </a:r>
                      <a:endParaRPr lang="en-US" sz="2000" b="0" kern="1200">
                        <a:solidFill>
                          <a:schemeClr val="tx1"/>
                        </a:solidFill>
                        <a:latin typeface="+mn-lt"/>
                        <a:ea typeface="+mn-ea"/>
                        <a:cs typeface="+mn-cs"/>
                      </a:endParaRPr>
                    </a:p>
                    <a:p>
                      <a:pPr marL="0" algn="l" defTabSz="914400" rtl="0" eaLnBrk="1" latinLnBrk="0" hangingPunct="1"/>
                      <a:endParaRPr lang="en-US" sz="2000" b="0" kern="1200">
                        <a:solidFill>
                          <a:schemeClr val="tx1"/>
                        </a:solidFill>
                        <a:latin typeface="+mn-lt"/>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buNone/>
                      </a:pPr>
                      <a:r>
                        <a:rPr lang="en-US" sz="2000" b="0" kern="1200">
                          <a:solidFill>
                            <a:schemeClr val="tx1"/>
                          </a:solidFill>
                          <a:latin typeface="+mn-lt"/>
                          <a:ea typeface="+mn-ea"/>
                          <a:cs typeface="+mn-cs"/>
                        </a:rPr>
                        <a:t>a.</a:t>
                      </a:r>
                      <a:r>
                        <a:rPr lang="en-US" sz="2000" b="0" kern="1200" baseline="0">
                          <a:solidFill>
                            <a:schemeClr val="tx1"/>
                          </a:solidFill>
                          <a:latin typeface="+mn-lt"/>
                          <a:ea typeface="+mn-ea"/>
                          <a:cs typeface="+mn-cs"/>
                        </a:rPr>
                        <a:t> Increases teacher confidence.</a:t>
                      </a:r>
                      <a:endParaRPr lang="en-US" sz="2000" b="0" kern="1200">
                        <a:solidFill>
                          <a:schemeClr val="tx1"/>
                        </a:solidFill>
                        <a:latin typeface="+mn-lt"/>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9813">
                <a:tc>
                  <a:txBody>
                    <a:bodyPr/>
                    <a:lstStyle/>
                    <a:p>
                      <a:r>
                        <a:rPr lang="en-US" sz="2000">
                          <a:solidFill>
                            <a:schemeClr val="tx1"/>
                          </a:solidFill>
                        </a:rPr>
                        <a:t>2 Rehearsing</a:t>
                      </a:r>
                    </a:p>
                    <a:p>
                      <a:endParaRPr lang="en-US" sz="200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2000">
                          <a:solidFill>
                            <a:schemeClr val="tx1"/>
                          </a:solidFill>
                        </a:rPr>
                        <a:t>b. Provide concrete examples and clues to meaning</a:t>
                      </a: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63210">
                <a:tc>
                  <a:txBody>
                    <a:bodyPr/>
                    <a:lstStyle/>
                    <a:p>
                      <a:r>
                        <a:rPr lang="en-US" sz="2000">
                          <a:solidFill>
                            <a:schemeClr val="tx1"/>
                          </a:solidFill>
                        </a:rPr>
                        <a:t>3 Facial expressions and different voices</a:t>
                      </a:r>
                    </a:p>
                    <a:p>
                      <a:endParaRPr lang="en-US" sz="200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2000">
                          <a:solidFill>
                            <a:schemeClr val="tx1"/>
                          </a:solidFill>
                        </a:rPr>
                        <a:t>c.</a:t>
                      </a:r>
                      <a:r>
                        <a:rPr lang="en-US" sz="2000" baseline="0">
                          <a:solidFill>
                            <a:schemeClr val="tx1"/>
                          </a:solidFill>
                        </a:rPr>
                        <a:t> Make the story engaging and the characters come to life</a:t>
                      </a:r>
                      <a:endParaRPr lang="en-US" sz="200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0476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AB9E7F-96A7-4F8D-96E0-7D408D24F86E}">
  <ds:schemaRefs>
    <ds:schemaRef ds:uri="http://schemas.microsoft.com/sharepoint/v3/contenttype/forms"/>
  </ds:schemaRefs>
</ds:datastoreItem>
</file>

<file path=customXml/itemProps2.xml><?xml version="1.0" encoding="utf-8"?>
<ds:datastoreItem xmlns:ds="http://schemas.openxmlformats.org/officeDocument/2006/customXml" ds:itemID="{3C142439-CA95-4F06-B5B9-C5F08E37C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A50C6-1C85-473D-84BF-81EEF8C719C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Small Group Discussion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2017-08-09T13:52:15Z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