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sldIdLst>
    <p:sldId id="262" r:id="rId5"/>
    <p:sldId id="258" r:id="rId6"/>
    <p:sldId id="263" r:id="rId7"/>
    <p:sldId id="261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E66C2-D12E-424A-9EBC-A08F6F7E3620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0865-178D-BF4E-A50A-4D5312DC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Preview 1</a:t>
            </a:r>
          </a:p>
          <a:p>
            <a:r>
              <a:rPr lang="en-US" b="0"/>
              <a:t>With the whole group, ask this question and call on two or three participants to share an example of something they do after storytelling. </a:t>
            </a:r>
            <a:endParaRPr lang="en-US" b="0" i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613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Video</a:t>
            </a:r>
          </a:p>
          <a:p>
            <a:r>
              <a:rPr lang="en-US" b="0"/>
              <a:t>Play</a:t>
            </a:r>
            <a:r>
              <a:rPr lang="en-US" b="0" baseline="0"/>
              <a:t> the video.</a:t>
            </a:r>
            <a:endParaRPr lang="en-US" b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6599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Review 1 </a:t>
            </a:r>
          </a:p>
          <a:p>
            <a:r>
              <a:rPr lang="en-US" b="0"/>
              <a:t>Ask participants the question. Ask for a few examples. </a:t>
            </a:r>
          </a:p>
          <a:p>
            <a:r>
              <a:rPr lang="en-US" b="0"/>
              <a:t>Possible Answers: </a:t>
            </a:r>
          </a:p>
          <a:p>
            <a:pPr lvl="1"/>
            <a:r>
              <a:rPr lang="en-US" b="0" i="0"/>
              <a:t>1.</a:t>
            </a:r>
            <a:r>
              <a:rPr lang="en-US" b="0" i="0" baseline="0"/>
              <a:t> </a:t>
            </a:r>
            <a:r>
              <a:rPr lang="en-US" b="0" i="0"/>
              <a:t>Check predictions.</a:t>
            </a:r>
          </a:p>
          <a:p>
            <a:pPr lvl="1"/>
            <a:r>
              <a:rPr lang="en-US" b="0" i="0"/>
              <a:t>2.</a:t>
            </a:r>
            <a:r>
              <a:rPr lang="en-US" b="0" i="0" baseline="0"/>
              <a:t> </a:t>
            </a:r>
            <a:r>
              <a:rPr lang="en-US" b="0" i="0"/>
              <a:t>Reorder the story (using pictures or sentence strips).</a:t>
            </a:r>
          </a:p>
          <a:p>
            <a:pPr lvl="1"/>
            <a:r>
              <a:rPr lang="en-US" b="0" i="0"/>
              <a:t>3.</a:t>
            </a:r>
            <a:r>
              <a:rPr lang="en-US" b="0" i="0" baseline="0"/>
              <a:t> </a:t>
            </a:r>
            <a:r>
              <a:rPr lang="en-US" b="0" i="0"/>
              <a:t>Retell the story</a:t>
            </a:r>
          </a:p>
          <a:p>
            <a:pPr lvl="1"/>
            <a:r>
              <a:rPr lang="en-US" b="0" i="0"/>
              <a:t>4.</a:t>
            </a:r>
            <a:r>
              <a:rPr lang="en-US" b="0" i="0" baseline="0"/>
              <a:t> </a:t>
            </a:r>
            <a:r>
              <a:rPr lang="en-US" b="0" i="0"/>
              <a:t>Role play the story.</a:t>
            </a:r>
          </a:p>
          <a:p>
            <a:r>
              <a:rPr lang="en-US" b="0" i="0"/>
              <a:t>Have participants complete their handout by listing examples of after-</a:t>
            </a:r>
            <a:r>
              <a:rPr lang="en-US"/>
              <a:t>­</a:t>
            </a:r>
            <a:r>
              <a:rPr lang="en-US" b="0" i="0"/>
              <a:t>storytelling activities.</a:t>
            </a:r>
            <a:r>
              <a:rPr lang="en-US"/>
              <a:t> </a:t>
            </a:r>
            <a:endParaRPr lang="en-US" b="0" i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41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Review 2 </a:t>
            </a:r>
          </a:p>
          <a:p>
            <a:r>
              <a:rPr lang="en-US" b="0" i="1"/>
              <a:t>Let’s take a minute to review some important aspects of after-</a:t>
            </a:r>
            <a:r>
              <a:rPr lang="en-US" i="1"/>
              <a:t>­</a:t>
            </a:r>
            <a:r>
              <a:rPr lang="en-US" b="0" i="1"/>
              <a:t>storytelling follow-</a:t>
            </a:r>
            <a:r>
              <a:rPr lang="en-US" i="1"/>
              <a:t>­</a:t>
            </a:r>
            <a:r>
              <a:rPr lang="en-US" b="0" i="1"/>
              <a:t>up activities.</a:t>
            </a:r>
            <a:r>
              <a:rPr lang="en-US" i="1"/>
              <a:t> </a:t>
            </a:r>
            <a:endParaRPr lang="en-US" b="0" i="1"/>
          </a:p>
          <a:p>
            <a:r>
              <a:rPr lang="en-US" b="0"/>
              <a:t>Ask participants to select the correct words to complete the sentences. </a:t>
            </a:r>
          </a:p>
          <a:p>
            <a:r>
              <a:rPr lang="en-US" b="0"/>
              <a:t>Answers:   </a:t>
            </a:r>
          </a:p>
          <a:p>
            <a:r>
              <a:rPr lang="en-US" b="0"/>
              <a:t>After storytelling, be sure to do follow-</a:t>
            </a:r>
            <a:r>
              <a:rPr lang="en-US"/>
              <a:t>­</a:t>
            </a:r>
            <a:r>
              <a:rPr lang="en-US" b="0"/>
              <a:t>up activities to </a:t>
            </a:r>
            <a:r>
              <a:rPr lang="en-US" b="1" u="sng"/>
              <a:t>check</a:t>
            </a:r>
            <a:r>
              <a:rPr lang="en-US" b="0"/>
              <a:t> comprehension. Post-</a:t>
            </a:r>
            <a:r>
              <a:rPr lang="en-US"/>
              <a:t>­</a:t>
            </a:r>
            <a:r>
              <a:rPr lang="en-US" b="0"/>
              <a:t>storytelling activities should also give learners </a:t>
            </a:r>
            <a:r>
              <a:rPr lang="en-US" b="1" u="sng"/>
              <a:t>practice</a:t>
            </a:r>
            <a:r>
              <a:rPr lang="en-US" b="0"/>
              <a:t> using the new language </a:t>
            </a:r>
            <a:r>
              <a:rPr lang="en-US" b="1" u="sng"/>
              <a:t>structures and</a:t>
            </a:r>
            <a:r>
              <a:rPr lang="en-US" b="1"/>
              <a:t> </a:t>
            </a:r>
            <a:r>
              <a:rPr lang="en-US" b="1" u="sng"/>
              <a:t>vocabulary</a:t>
            </a:r>
            <a:r>
              <a:rPr lang="en-US" b="0"/>
              <a:t>. Always try to use all four language skills, </a:t>
            </a:r>
            <a:r>
              <a:rPr lang="en-US" b="1" u="sng"/>
              <a:t>cooperative</a:t>
            </a:r>
            <a:r>
              <a:rPr lang="en-US" b="0"/>
              <a:t> activities, and activities that suit different </a:t>
            </a:r>
            <a:r>
              <a:rPr lang="en-US" b="1" u="sng"/>
              <a:t>learning styles</a:t>
            </a:r>
            <a:r>
              <a:rPr lang="en-US" b="1"/>
              <a:t> </a:t>
            </a:r>
            <a:r>
              <a:rPr lang="en-US" b="0"/>
              <a:t>and intelligences.</a:t>
            </a:r>
            <a:r>
              <a:rPr lang="en-US"/>
              <a:t> </a:t>
            </a:r>
            <a:endParaRPr lang="en-US" b="0" i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3006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 userDrawn="1"/>
        </p:nvSpPr>
        <p:spPr>
          <a:xfrm>
            <a:off x="1523999" y="3426741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>
      <p:ext uri="{BB962C8B-B14F-4D97-AF65-F5344CB8AC3E}">
        <p14:creationId xmlns:p14="http://schemas.microsoft.com/office/powerpoint/2010/main" val="70300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Preview</a:t>
            </a:r>
          </a:p>
        </p:txBody>
      </p:sp>
    </p:spTree>
    <p:extLst>
      <p:ext uri="{BB962C8B-B14F-4D97-AF65-F5344CB8AC3E}">
        <p14:creationId xmlns:p14="http://schemas.microsoft.com/office/powerpoint/2010/main" val="2033021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Video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4571998" y="2906041"/>
            <a:ext cx="3048001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>
                <a:solidFill>
                  <a:schemeClr val="tx1"/>
                </a:solidFill>
              </a:rPr>
              <a:t>Watch the video.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94DA7-C7C0-AE4A-AB1E-E961C2AD0CA0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8A0CC-561F-194B-B5B1-2D8AE72885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56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Storytelling and More! – After Storytelling</a:t>
            </a:r>
          </a:p>
        </p:txBody>
      </p:sp>
    </p:spTree>
    <p:extLst>
      <p:ext uri="{BB962C8B-B14F-4D97-AF65-F5344CB8AC3E}">
        <p14:creationId xmlns:p14="http://schemas.microsoft.com/office/powerpoint/2010/main" val="1311590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/>
              <a:t>Whole Group Discussion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/>
              <a:t>What do you usually do after storytelling as a follow-up activity? Share an example with the group.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1661787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1651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/>
              <a:t>Whole Group Discussion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What are some follow-up activities you can do after storytelling?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1720356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06204"/>
            <a:ext cx="10515600" cy="4351338"/>
          </a:xfrm>
        </p:spPr>
        <p:txBody>
          <a:bodyPr>
            <a:norm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600" i="1"/>
              <a:t>Complete the sentences with the word or phrase.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600"/>
              <a:t>After storytelling, be sure to do follow-up activities to ____________ comprehension.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60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600"/>
              <a:t>Post-storytelling activities should also give learners _________ using the new ______________.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60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600"/>
              <a:t>Always try to use all four language skills, ___________ activities, and activities that suit different ______________ and intelligences.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60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6793603"/>
              </p:ext>
            </p:extLst>
          </p:nvPr>
        </p:nvGraphicFramePr>
        <p:xfrm>
          <a:off x="2032000" y="4606835"/>
          <a:ext cx="8128000" cy="11858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225955644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799305019"/>
                    </a:ext>
                  </a:extLst>
                </a:gridCol>
              </a:tblGrid>
              <a:tr h="444137">
                <a:tc>
                  <a:txBody>
                    <a:bodyPr/>
                    <a:lstStyle/>
                    <a:p>
                      <a:r>
                        <a:rPr lang="en-US" b="0"/>
                        <a:t>Learning</a:t>
                      </a:r>
                      <a:r>
                        <a:rPr lang="en-US" b="0" baseline="0"/>
                        <a:t> styles</a:t>
                      </a:r>
                      <a:endParaRPr lang="en-US" b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/>
                        <a:t>Characters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20412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tx1"/>
                          </a:solidFill>
                        </a:rPr>
                        <a:t>Cooperative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tx1"/>
                          </a:solidFill>
                        </a:rPr>
                        <a:t>Structures and vocabulary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17176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tx1"/>
                          </a:solidFill>
                        </a:rPr>
                        <a:t>Practice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solidFill>
                            <a:srgbClr val="FFFFFF"/>
                          </a:solidFill>
                        </a:rPr>
                        <a:t>Check</a:t>
                      </a:r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44926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41750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BD7F554-A66B-45E3-8E5F-CFD3BAD168C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CBCC6AC-F1CF-440C-8AD2-8B41BE7E5A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61bbbb-4c92-4895-b151-036478dae3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6C8720C-D8C1-4E80-AC49-EE02A96602CD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5</Slides>
  <Notes>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modified xsi:type="dcterms:W3CDTF">2017-08-09T14:35:49Z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