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2.xml" ContentType="application/vnd.openxmlformats-officedocument.presentationml.slide+xml"/>
  <Override PartName="/ppt/slides/slide1.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5.xml" ContentType="application/vnd.openxmlformats-officedocument.presentationml.slide+xml"/>
  <Override PartName="/ppt/slideMasters/slideMaster1.xml" ContentType="application/vnd.openxmlformats-officedocument.presentationml.slideMaster+xml"/>
  <Override PartName="/ppt/notesSlides/notesSlide4.xml" ContentType="application/vnd.openxmlformats-officedocument.presentationml.notesSlide+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heme/theme1.xml" ContentType="application/vnd.openxmlformats-officedocument.theme+xml"/>
  <Override PartName="/ppt/notesMasters/notesMaster1.xml" ContentType="application/vnd.openxmlformats-officedocument.presentationml.notesMaster+xml"/>
  <Override PartName="/ppt/theme/theme2.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7"/>
  </p:notesMasterIdLst>
  <p:sldIdLst>
    <p:sldId id="262" r:id="rId2"/>
    <p:sldId id="263" r:id="rId3"/>
    <p:sldId id="261" r:id="rId4"/>
    <p:sldId id="265" r:id="rId5"/>
    <p:sldId id="264"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935"/>
    <p:restoredTop sz="65165"/>
  </p:normalViewPr>
  <p:slideViewPr>
    <p:cSldViewPr snapToGrid="0" snapToObjects="1">
      <p:cViewPr varScale="1">
        <p:scale>
          <a:sx n="73" d="100"/>
          <a:sy n="73" d="100"/>
        </p:scale>
        <p:origin x="1628" y="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13" Type="http://schemas.openxmlformats.org/officeDocument/2006/relationships/customXml" Target="../customXml/item2.xml"/><Relationship Id="rId3" Type="http://schemas.openxmlformats.org/officeDocument/2006/relationships/slide" Target="slides/slide2.xml"/><Relationship Id="rId7" Type="http://schemas.openxmlformats.org/officeDocument/2006/relationships/notesMaster" Target="notesMasters/notesMaster1.xml"/><Relationship Id="rId12" Type="http://schemas.openxmlformats.org/officeDocument/2006/relationships/customXml" Target="../customXml/item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 Id="rId14"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26E66C2-D12E-424A-9EBC-A08F6F7E3620}" type="datetimeFigureOut">
              <a:rPr lang="en-US" smtClean="0"/>
              <a:t>8/8/2017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08D0865-178D-BF4E-A50A-4D5312DC9DBC}" type="slidenum">
              <a:rPr lang="en-US" smtClean="0"/>
              <a:t>‹#›</a:t>
            </a:fld>
            <a:endParaRPr lang="en-US"/>
          </a:p>
        </p:txBody>
      </p:sp>
    </p:spTree>
    <p:extLst>
      <p:ext uri="{BB962C8B-B14F-4D97-AF65-F5344CB8AC3E}">
        <p14:creationId xmlns:p14="http://schemas.microsoft.com/office/powerpoint/2010/main" val="3531089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Video</a:t>
            </a:r>
            <a:endParaRPr lang="en-US" b="0" dirty="0"/>
          </a:p>
          <a:p>
            <a:r>
              <a:rPr lang="en-US" b="0" i="1" dirty="0"/>
              <a:t>Let’s watch this brief</a:t>
            </a:r>
            <a:r>
              <a:rPr lang="en-US" b="0" i="1" baseline="0" dirty="0"/>
              <a:t> conclusion and do a few final activities</a:t>
            </a:r>
            <a:r>
              <a:rPr lang="en-US" b="0" i="0" baseline="0" dirty="0"/>
              <a:t>.</a:t>
            </a:r>
          </a:p>
          <a:p>
            <a:r>
              <a:rPr lang="en-US" b="0" i="0" baseline="0" dirty="0"/>
              <a:t>Play the video.</a:t>
            </a:r>
            <a:endParaRPr lang="en-US" b="1" i="1" dirty="0"/>
          </a:p>
        </p:txBody>
      </p:sp>
      <p:sp>
        <p:nvSpPr>
          <p:cNvPr id="4" name="Slide Number Placeholder 3"/>
          <p:cNvSpPr>
            <a:spLocks noGrp="1"/>
          </p:cNvSpPr>
          <p:nvPr>
            <p:ph type="sldNum" sz="quarter" idx="10"/>
          </p:nvPr>
        </p:nvSpPr>
        <p:spPr/>
        <p:txBody>
          <a:bodyPr/>
          <a:lstStyle/>
          <a:p>
            <a:fld id="{D08D0865-178D-BF4E-A50A-4D5312DC9DBC}" type="slidenum">
              <a:rPr lang="en-US" smtClean="0"/>
              <a:t>2</a:t>
            </a:fld>
            <a:endParaRPr lang="en-US"/>
          </a:p>
        </p:txBody>
      </p:sp>
    </p:spTree>
    <p:extLst>
      <p:ext uri="{BB962C8B-B14F-4D97-AF65-F5344CB8AC3E}">
        <p14:creationId xmlns:p14="http://schemas.microsoft.com/office/powerpoint/2010/main" val="835800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Review</a:t>
            </a:r>
          </a:p>
          <a:p>
            <a:r>
              <a:rPr lang="en-US" b="0" dirty="0"/>
              <a:t>Have participants vote on the correct answer.</a:t>
            </a:r>
          </a:p>
          <a:p>
            <a:r>
              <a:rPr lang="en-US" b="0" dirty="0"/>
              <a:t>Answer:</a:t>
            </a:r>
          </a:p>
          <a:p>
            <a:r>
              <a:rPr lang="en-US" b="0" dirty="0"/>
              <a:t>Games are hard to manage.</a:t>
            </a:r>
          </a:p>
        </p:txBody>
      </p:sp>
      <p:sp>
        <p:nvSpPr>
          <p:cNvPr id="4" name="Slide Number Placeholder 3"/>
          <p:cNvSpPr>
            <a:spLocks noGrp="1"/>
          </p:cNvSpPr>
          <p:nvPr>
            <p:ph type="sldNum" sz="quarter" idx="10"/>
          </p:nvPr>
        </p:nvSpPr>
        <p:spPr/>
        <p:txBody>
          <a:bodyPr/>
          <a:lstStyle/>
          <a:p>
            <a:fld id="{D08D0865-178D-BF4E-A50A-4D5312DC9DBC}" type="slidenum">
              <a:rPr lang="en-US" smtClean="0"/>
              <a:t>3</a:t>
            </a:fld>
            <a:endParaRPr lang="en-US"/>
          </a:p>
        </p:txBody>
      </p:sp>
    </p:spTree>
    <p:extLst>
      <p:ext uri="{BB962C8B-B14F-4D97-AF65-F5344CB8AC3E}">
        <p14:creationId xmlns:p14="http://schemas.microsoft.com/office/powerpoint/2010/main" val="3097041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Application  </a:t>
            </a:r>
          </a:p>
          <a:p>
            <a:r>
              <a:rPr lang="en-US" dirty="0"/>
              <a:t>Distribute Handout 4.2. </a:t>
            </a:r>
          </a:p>
          <a:p>
            <a:r>
              <a:rPr lang="en-US" i="1" dirty="0"/>
              <a:t>Now we’re going to practice what we’ve learned with </a:t>
            </a:r>
            <a:r>
              <a:rPr lang="en-US" i="0" dirty="0"/>
              <a:t>Our World </a:t>
            </a:r>
            <a:r>
              <a:rPr lang="en-US" i="1" dirty="0"/>
              <a:t>materials. </a:t>
            </a:r>
          </a:p>
          <a:p>
            <a:r>
              <a:rPr lang="en-US" dirty="0"/>
              <a:t>Ask participants to follow the directions on the screen. </a:t>
            </a:r>
          </a:p>
          <a:p>
            <a:r>
              <a:rPr lang="en-US" dirty="0"/>
              <a:t>Give participants about 15 minutes to play the game and complete the analysis. </a:t>
            </a:r>
            <a:endParaRPr lang="en-US" dirty="0"/>
          </a:p>
        </p:txBody>
      </p:sp>
      <p:sp>
        <p:nvSpPr>
          <p:cNvPr id="4" name="Slide Number Placeholder 3"/>
          <p:cNvSpPr>
            <a:spLocks noGrp="1"/>
          </p:cNvSpPr>
          <p:nvPr>
            <p:ph type="sldNum" sz="quarter" idx="10"/>
          </p:nvPr>
        </p:nvSpPr>
        <p:spPr/>
        <p:txBody>
          <a:bodyPr/>
          <a:lstStyle/>
          <a:p>
            <a:fld id="{D08D0865-178D-BF4E-A50A-4D5312DC9DBC}" type="slidenum">
              <a:rPr lang="en-US" smtClean="0"/>
              <a:t>4</a:t>
            </a:fld>
            <a:endParaRPr lang="en-US"/>
          </a:p>
        </p:txBody>
      </p:sp>
    </p:spTree>
    <p:extLst>
      <p:ext uri="{BB962C8B-B14F-4D97-AF65-F5344CB8AC3E}">
        <p14:creationId xmlns:p14="http://schemas.microsoft.com/office/powerpoint/2010/main" val="17948330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Conclusion </a:t>
            </a:r>
          </a:p>
          <a:p>
            <a:r>
              <a:rPr lang="en-US" i="1" dirty="0"/>
              <a:t>Let’s make a list of games you use that your students love.  </a:t>
            </a:r>
          </a:p>
          <a:p>
            <a:r>
              <a:rPr lang="en-US" dirty="0"/>
              <a:t>Have participants share as many games as they can think of.  Type the names on the screen. If participants are not familiar with the game, have them explain or demonstrate the game to the group. Keep track of all the games, and if possible follow up with participants by email and send them the entire list of games for teaching English to young learners. </a:t>
            </a:r>
            <a:endParaRPr lang="en-US" dirty="0"/>
          </a:p>
        </p:txBody>
      </p:sp>
      <p:sp>
        <p:nvSpPr>
          <p:cNvPr id="4" name="Slide Number Placeholder 3"/>
          <p:cNvSpPr>
            <a:spLocks noGrp="1"/>
          </p:cNvSpPr>
          <p:nvPr>
            <p:ph type="sldNum" sz="quarter" idx="10"/>
          </p:nvPr>
        </p:nvSpPr>
        <p:spPr/>
        <p:txBody>
          <a:bodyPr/>
          <a:lstStyle/>
          <a:p>
            <a:fld id="{D08D0865-178D-BF4E-A50A-4D5312DC9DBC}" type="slidenum">
              <a:rPr lang="en-US" smtClean="0"/>
              <a:t>5</a:t>
            </a:fld>
            <a:endParaRPr lang="en-US"/>
          </a:p>
        </p:txBody>
      </p:sp>
    </p:spTree>
    <p:extLst>
      <p:ext uri="{BB962C8B-B14F-4D97-AF65-F5344CB8AC3E}">
        <p14:creationId xmlns:p14="http://schemas.microsoft.com/office/powerpoint/2010/main" val="45147319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1523999" y="4032081"/>
            <a:ext cx="9144000" cy="605340"/>
          </a:xfrm>
          <a:ln>
            <a:noFill/>
          </a:ln>
        </p:spPr>
        <p:txBody>
          <a:bodyPr>
            <a:normAutofit/>
          </a:bodyPr>
          <a:lstStyle>
            <a:lvl1pPr marL="0" marR="0" indent="0" algn="l" defTabSz="914400" eaLnBrk="1" fontAlgn="auto" latinLnBrk="0" hangingPunct="1">
              <a:lnSpc>
                <a:spcPct val="100000"/>
              </a:lnSpc>
              <a:spcBef>
                <a:spcPts val="0"/>
              </a:spcBef>
              <a:spcAft>
                <a:spcPts val="0"/>
              </a:spcAft>
              <a:buClrTx/>
              <a:buSzTx/>
              <a:buFontTx/>
              <a:buNone/>
              <a:tabLst/>
              <a:defRPr sz="3200" b="1">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marR="0" lvl="0" indent="0" defTabSz="914400" eaLnBrk="1" fontAlgn="auto" latinLnBrk="0" hangingPunct="1">
              <a:lnSpc>
                <a:spcPct val="100000"/>
              </a:lnSpc>
              <a:spcBef>
                <a:spcPts val="0"/>
              </a:spcBef>
              <a:spcAft>
                <a:spcPts val="0"/>
              </a:spcAft>
              <a:buClrTx/>
              <a:buSzTx/>
              <a:buFontTx/>
              <a:buNone/>
              <a:tabLst/>
              <a:defRPr/>
            </a:pPr>
            <a:r>
              <a:rPr lang="en-US" dirty="0"/>
              <a:t>XXXX</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51483" y="-382125"/>
            <a:ext cx="5689032" cy="4267200"/>
          </a:xfrm>
          <a:prstGeom prst="rect">
            <a:avLst/>
          </a:prstGeom>
        </p:spPr>
      </p:pic>
      <p:sp>
        <p:nvSpPr>
          <p:cNvPr id="9" name="Subtitle 2"/>
          <p:cNvSpPr txBox="1">
            <a:spLocks/>
          </p:cNvSpPr>
          <p:nvPr userDrawn="1"/>
        </p:nvSpPr>
        <p:spPr>
          <a:xfrm>
            <a:off x="1523999" y="3426741"/>
            <a:ext cx="9144000" cy="605340"/>
          </a:xfrm>
          <a:prstGeom prst="rect">
            <a:avLst/>
          </a:prstGeom>
        </p:spPr>
        <p:txBody>
          <a:bodyPr vert="horz" lIns="91440" tIns="45720" rIns="91440" bIns="45720" rtlCol="0">
            <a:normAutofit/>
          </a:bodyPr>
          <a:lstStyle>
            <a:lvl1pPr marL="0" marR="0" indent="0" algn="l" defTabSz="914400" rtl="0" eaLnBrk="1" fontAlgn="auto" latinLnBrk="0" hangingPunct="1">
              <a:lnSpc>
                <a:spcPct val="100000"/>
              </a:lnSpc>
              <a:spcBef>
                <a:spcPts val="0"/>
              </a:spcBef>
              <a:spcAft>
                <a:spcPts val="0"/>
              </a:spcAft>
              <a:buClrTx/>
              <a:buSzTx/>
              <a:buFontTx/>
              <a:buNone/>
              <a:tabLst/>
              <a:defRPr sz="3200" b="1"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defRPr/>
            </a:pPr>
            <a:r>
              <a:rPr lang="en-US" dirty="0">
                <a:solidFill>
                  <a:srgbClr val="FFC000"/>
                </a:solidFill>
              </a:rPr>
              <a:t>Preview and Review Slides For:</a:t>
            </a:r>
          </a:p>
        </p:txBody>
      </p:sp>
    </p:spTree>
    <p:extLst>
      <p:ext uri="{BB962C8B-B14F-4D97-AF65-F5344CB8AC3E}">
        <p14:creationId xmlns:p14="http://schemas.microsoft.com/office/powerpoint/2010/main" val="7030011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review">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838200" y="980673"/>
            <a:ext cx="10515600" cy="4351338"/>
          </a:xfrm>
        </p:spPr>
        <p:txBody>
          <a:bodyPr/>
          <a:lstStyle>
            <a:lvl1pPr>
              <a:defRPr sz="3200"/>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XXXXX</a:t>
            </a:r>
          </a:p>
        </p:txBody>
      </p:sp>
      <p:sp>
        <p:nvSpPr>
          <p:cNvPr id="7" name="Subtitle 2"/>
          <p:cNvSpPr txBox="1">
            <a:spLocks/>
          </p:cNvSpPr>
          <p:nvPr userDrawn="1"/>
        </p:nvSpPr>
        <p:spPr>
          <a:xfrm>
            <a:off x="5545720" y="6279392"/>
            <a:ext cx="1100559" cy="387626"/>
          </a:xfrm>
          <a:prstGeom prst="rect">
            <a:avLst/>
          </a:prstGeom>
        </p:spPr>
        <p:txBody>
          <a:bodyPr vert="horz" lIns="91440" tIns="45720" rIns="91440" bIns="45720" rtlCol="0">
            <a:normAutofit lnSpcReduction="10000"/>
          </a:bodyPr>
          <a:lstStyle>
            <a:lvl1pPr marL="0" marR="0" indent="0" algn="l" defTabSz="914400" rtl="0" eaLnBrk="1" fontAlgn="auto" latinLnBrk="0" hangingPunct="1">
              <a:lnSpc>
                <a:spcPct val="100000"/>
              </a:lnSpc>
              <a:spcBef>
                <a:spcPts val="0"/>
              </a:spcBef>
              <a:spcAft>
                <a:spcPts val="0"/>
              </a:spcAft>
              <a:buClrTx/>
              <a:buSzTx/>
              <a:buFontTx/>
              <a:buNone/>
              <a:tabLst/>
              <a:defRPr sz="3200" b="1"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defRPr/>
            </a:pPr>
            <a:r>
              <a:rPr lang="en-US" sz="2000" dirty="0">
                <a:solidFill>
                  <a:srgbClr val="FFC000"/>
                </a:solidFill>
              </a:rPr>
              <a:t>Preview</a:t>
            </a:r>
          </a:p>
        </p:txBody>
      </p:sp>
    </p:spTree>
    <p:extLst>
      <p:ext uri="{BB962C8B-B14F-4D97-AF65-F5344CB8AC3E}">
        <p14:creationId xmlns:p14="http://schemas.microsoft.com/office/powerpoint/2010/main" val="20330212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Video">
    <p:spTree>
      <p:nvGrpSpPr>
        <p:cNvPr id="1" name=""/>
        <p:cNvGrpSpPr/>
        <p:nvPr/>
      </p:nvGrpSpPr>
      <p:grpSpPr>
        <a:xfrm>
          <a:off x="0" y="0"/>
          <a:ext cx="0" cy="0"/>
          <a:chOff x="0" y="0"/>
          <a:chExt cx="0" cy="0"/>
        </a:xfrm>
      </p:grpSpPr>
      <p:sp>
        <p:nvSpPr>
          <p:cNvPr id="7" name="Subtitle 2"/>
          <p:cNvSpPr txBox="1">
            <a:spLocks/>
          </p:cNvSpPr>
          <p:nvPr userDrawn="1"/>
        </p:nvSpPr>
        <p:spPr>
          <a:xfrm>
            <a:off x="5545720" y="6279392"/>
            <a:ext cx="1100559" cy="387626"/>
          </a:xfrm>
          <a:prstGeom prst="rect">
            <a:avLst/>
          </a:prstGeom>
        </p:spPr>
        <p:txBody>
          <a:bodyPr vert="horz" lIns="91440" tIns="45720" rIns="91440" bIns="45720" rtlCol="0">
            <a:normAutofit lnSpcReduction="10000"/>
          </a:bodyPr>
          <a:lstStyle>
            <a:lvl1pPr marL="0" marR="0" indent="0" algn="l" defTabSz="914400" rtl="0" eaLnBrk="1" fontAlgn="auto" latinLnBrk="0" hangingPunct="1">
              <a:lnSpc>
                <a:spcPct val="100000"/>
              </a:lnSpc>
              <a:spcBef>
                <a:spcPts val="0"/>
              </a:spcBef>
              <a:spcAft>
                <a:spcPts val="0"/>
              </a:spcAft>
              <a:buClrTx/>
              <a:buSzTx/>
              <a:buFontTx/>
              <a:buNone/>
              <a:tabLst/>
              <a:defRPr sz="3200" b="1"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defRPr/>
            </a:pPr>
            <a:r>
              <a:rPr lang="en-US" sz="2000" dirty="0">
                <a:solidFill>
                  <a:srgbClr val="FFC000"/>
                </a:solidFill>
              </a:rPr>
              <a:t>Video</a:t>
            </a:r>
          </a:p>
        </p:txBody>
      </p:sp>
      <p:sp>
        <p:nvSpPr>
          <p:cNvPr id="4" name="Subtitle 2"/>
          <p:cNvSpPr txBox="1">
            <a:spLocks/>
          </p:cNvSpPr>
          <p:nvPr userDrawn="1"/>
        </p:nvSpPr>
        <p:spPr>
          <a:xfrm>
            <a:off x="4571998" y="2906041"/>
            <a:ext cx="3048001" cy="605340"/>
          </a:xfrm>
          <a:prstGeom prst="rect">
            <a:avLst/>
          </a:prstGeom>
        </p:spPr>
        <p:txBody>
          <a:bodyPr vert="horz" lIns="91440" tIns="45720" rIns="91440" bIns="45720" rtlCol="0">
            <a:normAutofit/>
          </a:bodyPr>
          <a:lstStyle>
            <a:lvl1pPr marL="0" marR="0" indent="0" algn="l" defTabSz="914400" rtl="0" eaLnBrk="1" fontAlgn="auto" latinLnBrk="0" hangingPunct="1">
              <a:lnSpc>
                <a:spcPct val="100000"/>
              </a:lnSpc>
              <a:spcBef>
                <a:spcPts val="0"/>
              </a:spcBef>
              <a:spcAft>
                <a:spcPts val="0"/>
              </a:spcAft>
              <a:buClrTx/>
              <a:buSzTx/>
              <a:buFontTx/>
              <a:buNone/>
              <a:tabLst/>
              <a:defRPr sz="3200" b="1"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ctr">
              <a:defRPr/>
            </a:pPr>
            <a:r>
              <a:rPr lang="en-US" dirty="0">
                <a:solidFill>
                  <a:schemeClr val="tx1"/>
                </a:solidFill>
              </a:rPr>
              <a:t>Watch the video.</a:t>
            </a:r>
          </a:p>
        </p:txBody>
      </p:sp>
    </p:spTree>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Review">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838200" y="980673"/>
            <a:ext cx="10515600" cy="4351338"/>
          </a:xfrm>
        </p:spPr>
        <p:txBody>
          <a:bodyPr/>
          <a:lstStyle>
            <a:lvl1pPr>
              <a:defRPr sz="3200"/>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XXXXX</a:t>
            </a:r>
          </a:p>
        </p:txBody>
      </p:sp>
      <p:sp>
        <p:nvSpPr>
          <p:cNvPr id="4" name="Subtitle 2"/>
          <p:cNvSpPr txBox="1">
            <a:spLocks/>
          </p:cNvSpPr>
          <p:nvPr userDrawn="1"/>
        </p:nvSpPr>
        <p:spPr>
          <a:xfrm>
            <a:off x="5622161" y="6290967"/>
            <a:ext cx="1033282" cy="387626"/>
          </a:xfrm>
          <a:prstGeom prst="rect">
            <a:avLst/>
          </a:prstGeom>
        </p:spPr>
        <p:txBody>
          <a:bodyPr vert="horz" lIns="91440" tIns="45720" rIns="91440" bIns="45720" rtlCol="0">
            <a:normAutofit lnSpcReduction="10000"/>
          </a:bodyPr>
          <a:lstStyle>
            <a:lvl1pPr marL="0" marR="0" indent="0" algn="l" defTabSz="914400" rtl="0" eaLnBrk="1" fontAlgn="auto" latinLnBrk="0" hangingPunct="1">
              <a:lnSpc>
                <a:spcPct val="100000"/>
              </a:lnSpc>
              <a:spcBef>
                <a:spcPts val="0"/>
              </a:spcBef>
              <a:spcAft>
                <a:spcPts val="0"/>
              </a:spcAft>
              <a:buClrTx/>
              <a:buSzTx/>
              <a:buFontTx/>
              <a:buNone/>
              <a:tabLst/>
              <a:defRPr sz="3200" b="1"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defRPr/>
            </a:pPr>
            <a:r>
              <a:rPr lang="en-US" sz="2000" dirty="0">
                <a:solidFill>
                  <a:srgbClr val="FFC000"/>
                </a:solidFill>
              </a:rPr>
              <a:t>Review</a:t>
            </a:r>
          </a:p>
        </p:txBody>
      </p:sp>
    </p:spTree>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Review">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838200" y="980673"/>
            <a:ext cx="10515600" cy="4351338"/>
          </a:xfrm>
        </p:spPr>
        <p:txBody>
          <a:bodyPr/>
          <a:lstStyle>
            <a:lvl1pPr>
              <a:defRPr sz="3200"/>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XXXXX</a:t>
            </a:r>
          </a:p>
        </p:txBody>
      </p:sp>
      <p:sp>
        <p:nvSpPr>
          <p:cNvPr id="4" name="Subtitle 2"/>
          <p:cNvSpPr txBox="1">
            <a:spLocks/>
          </p:cNvSpPr>
          <p:nvPr userDrawn="1"/>
        </p:nvSpPr>
        <p:spPr>
          <a:xfrm>
            <a:off x="5367545" y="6299667"/>
            <a:ext cx="1456910" cy="387626"/>
          </a:xfrm>
          <a:prstGeom prst="rect">
            <a:avLst/>
          </a:prstGeom>
        </p:spPr>
        <p:txBody>
          <a:bodyPr vert="horz" lIns="91440" tIns="45720" rIns="91440" bIns="45720" rtlCol="0">
            <a:noAutofit/>
          </a:bodyPr>
          <a:lstStyle>
            <a:lvl1pPr marL="0" marR="0" indent="0" algn="l" defTabSz="914400" rtl="0" eaLnBrk="1" fontAlgn="auto" latinLnBrk="0" hangingPunct="1">
              <a:lnSpc>
                <a:spcPct val="100000"/>
              </a:lnSpc>
              <a:spcBef>
                <a:spcPts val="0"/>
              </a:spcBef>
              <a:spcAft>
                <a:spcPts val="0"/>
              </a:spcAft>
              <a:buClrTx/>
              <a:buSzTx/>
              <a:buFontTx/>
              <a:buNone/>
              <a:tabLst/>
              <a:defRPr sz="3200" b="1"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defRPr/>
            </a:pPr>
            <a:r>
              <a:rPr lang="en-US" sz="2000" dirty="0">
                <a:solidFill>
                  <a:srgbClr val="FFC000"/>
                </a:solidFill>
              </a:rPr>
              <a:t>Application</a:t>
            </a:r>
          </a:p>
        </p:txBody>
      </p:sp>
    </p:spTree>
    <p:extLst>
      <p:ext uri="{BB962C8B-B14F-4D97-AF65-F5344CB8AC3E}">
        <p14:creationId xmlns:p14="http://schemas.microsoft.com/office/powerpoint/2010/main" val="15389388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Review">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838200" y="980673"/>
            <a:ext cx="10515600" cy="4351338"/>
          </a:xfrm>
        </p:spPr>
        <p:txBody>
          <a:bodyPr/>
          <a:lstStyle>
            <a:lvl1pPr>
              <a:defRPr sz="3200"/>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XXXXX</a:t>
            </a:r>
          </a:p>
        </p:txBody>
      </p:sp>
      <p:sp>
        <p:nvSpPr>
          <p:cNvPr id="4" name="Subtitle 2"/>
          <p:cNvSpPr txBox="1">
            <a:spLocks/>
          </p:cNvSpPr>
          <p:nvPr userDrawn="1"/>
        </p:nvSpPr>
        <p:spPr>
          <a:xfrm>
            <a:off x="5409878" y="6290967"/>
            <a:ext cx="1372243" cy="387626"/>
          </a:xfrm>
          <a:prstGeom prst="rect">
            <a:avLst/>
          </a:prstGeom>
        </p:spPr>
        <p:txBody>
          <a:bodyPr vert="horz" lIns="91440" tIns="45720" rIns="91440" bIns="45720" rtlCol="0">
            <a:noAutofit/>
          </a:bodyPr>
          <a:lstStyle>
            <a:lvl1pPr marL="0" marR="0" indent="0" algn="l" defTabSz="914400" rtl="0" eaLnBrk="1" fontAlgn="auto" latinLnBrk="0" hangingPunct="1">
              <a:lnSpc>
                <a:spcPct val="100000"/>
              </a:lnSpc>
              <a:spcBef>
                <a:spcPts val="0"/>
              </a:spcBef>
              <a:spcAft>
                <a:spcPts val="0"/>
              </a:spcAft>
              <a:buClrTx/>
              <a:buSzTx/>
              <a:buFontTx/>
              <a:buNone/>
              <a:tabLst/>
              <a:defRPr sz="3200" b="1"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defRPr/>
            </a:pPr>
            <a:r>
              <a:rPr lang="en-US" sz="2000" dirty="0">
                <a:solidFill>
                  <a:srgbClr val="FFC000"/>
                </a:solidFill>
              </a:rPr>
              <a:t>Conclusion</a:t>
            </a:r>
          </a:p>
        </p:txBody>
      </p:sp>
    </p:spTree>
    <p:extLst>
      <p:ext uri="{BB962C8B-B14F-4D97-AF65-F5344CB8AC3E}">
        <p14:creationId xmlns:p14="http://schemas.microsoft.com/office/powerpoint/2010/main" val="27013299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7694DA7-C7C0-AE4A-AB1E-E961C2AD0CA0}" type="datetimeFigureOut">
              <a:rPr lang="en-US" smtClean="0"/>
              <a:t>8/8/2017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EE8A0CC-561F-194B-B5B1-2D8AE72885F8}" type="slidenum">
              <a:rPr lang="en-US" smtClean="0"/>
              <a:t>‹#›</a:t>
            </a:fld>
            <a:endParaRPr lang="en-US"/>
          </a:p>
        </p:txBody>
      </p:sp>
      <p:pic>
        <p:nvPicPr>
          <p:cNvPr id="7" name="Picture 6"/>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266700" y="5889122"/>
            <a:ext cx="1714500" cy="708163"/>
          </a:xfrm>
          <a:prstGeom prst="rect">
            <a:avLst/>
          </a:prstGeom>
        </p:spPr>
      </p:pic>
    </p:spTree>
    <p:extLst>
      <p:ext uri="{BB962C8B-B14F-4D97-AF65-F5344CB8AC3E}">
        <p14:creationId xmlns:p14="http://schemas.microsoft.com/office/powerpoint/2010/main" val="48595632"/>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61" r:id="rId3"/>
    <p:sldLayoutId id="2147483660" r:id="rId4"/>
    <p:sldLayoutId id="2147483663" r:id="rId5"/>
    <p:sldLayoutId id="2147483662" r:id="rId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r>
              <a:rPr lang="en-US" dirty="0"/>
              <a:t>Using Language Games - Conclusion</a:t>
            </a:r>
          </a:p>
        </p:txBody>
      </p:sp>
    </p:spTree>
    <p:extLst>
      <p:ext uri="{BB962C8B-B14F-4D97-AF65-F5344CB8AC3E}">
        <p14:creationId xmlns:p14="http://schemas.microsoft.com/office/powerpoint/2010/main" val="13115906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9616513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dirty="0"/>
              <a:t>Which is NOT true about using games with young language learners?</a:t>
            </a:r>
          </a:p>
          <a:p>
            <a:pPr marL="0" marR="0" lvl="0" indent="0" defTabSz="914400" eaLnBrk="1" fontAlgn="auto" latinLnBrk="0" hangingPunct="1">
              <a:lnSpc>
                <a:spcPct val="100000"/>
              </a:lnSpc>
              <a:spcBef>
                <a:spcPts val="0"/>
              </a:spcBef>
              <a:spcAft>
                <a:spcPts val="0"/>
              </a:spcAft>
              <a:buClrTx/>
              <a:buSzTx/>
              <a:buFontTx/>
              <a:buNone/>
              <a:tabLst/>
              <a:defRPr/>
            </a:pPr>
            <a:endParaRPr lang="en-US" dirty="0"/>
          </a:p>
          <a:p>
            <a:pPr lvl="1">
              <a:lnSpc>
                <a:spcPct val="100000"/>
              </a:lnSpc>
              <a:spcBef>
                <a:spcPts val="0"/>
              </a:spcBef>
              <a:buFont typeface="Courier New" panose="02070309020205020404" pitchFamily="49" charset="0"/>
              <a:buChar char="o"/>
              <a:defRPr/>
            </a:pPr>
            <a:r>
              <a:rPr lang="en-US" dirty="0"/>
              <a:t> </a:t>
            </a:r>
            <a:r>
              <a:rPr lang="en-US" sz="2800" dirty="0"/>
              <a:t>Games help learners practice language.</a:t>
            </a:r>
          </a:p>
          <a:p>
            <a:pPr lvl="1">
              <a:lnSpc>
                <a:spcPct val="100000"/>
              </a:lnSpc>
              <a:spcBef>
                <a:spcPts val="0"/>
              </a:spcBef>
              <a:buFont typeface="Courier New" panose="02070309020205020404" pitchFamily="49" charset="0"/>
              <a:buChar char="o"/>
              <a:defRPr/>
            </a:pPr>
            <a:r>
              <a:rPr lang="en-US" sz="2800" dirty="0"/>
              <a:t> Games motivate students.</a:t>
            </a:r>
          </a:p>
          <a:p>
            <a:pPr lvl="1">
              <a:lnSpc>
                <a:spcPct val="100000"/>
              </a:lnSpc>
              <a:spcBef>
                <a:spcPts val="0"/>
              </a:spcBef>
              <a:buFont typeface="Courier New" panose="02070309020205020404" pitchFamily="49" charset="0"/>
              <a:buChar char="o"/>
              <a:defRPr/>
            </a:pPr>
            <a:r>
              <a:rPr lang="en-US" sz="2800" dirty="0"/>
              <a:t> Games can help you check your students’ progress.</a:t>
            </a:r>
          </a:p>
          <a:p>
            <a:pPr lvl="1">
              <a:lnSpc>
                <a:spcPct val="100000"/>
              </a:lnSpc>
              <a:spcBef>
                <a:spcPts val="0"/>
              </a:spcBef>
              <a:buFont typeface="Courier New" panose="02070309020205020404" pitchFamily="49" charset="0"/>
              <a:buChar char="o"/>
              <a:defRPr/>
            </a:pPr>
            <a:r>
              <a:rPr lang="en-US" sz="2800" dirty="0"/>
              <a:t> Games appeal to different kinds of learners.</a:t>
            </a:r>
          </a:p>
          <a:p>
            <a:pPr lvl="1">
              <a:lnSpc>
                <a:spcPct val="100000"/>
              </a:lnSpc>
              <a:spcBef>
                <a:spcPts val="0"/>
              </a:spcBef>
              <a:buFont typeface="Courier New" panose="02070309020205020404" pitchFamily="49" charset="0"/>
              <a:buChar char="o"/>
              <a:defRPr/>
            </a:pPr>
            <a:r>
              <a:rPr lang="en-US" sz="2800" dirty="0"/>
              <a:t> Games are hard to manage.</a:t>
            </a:r>
          </a:p>
          <a:p>
            <a:pPr marL="0" marR="0" lvl="0" indent="0" defTabSz="914400" eaLnBrk="1" fontAlgn="auto" latinLnBrk="0" hangingPunct="1">
              <a:lnSpc>
                <a:spcPct val="100000"/>
              </a:lnSpc>
              <a:spcBef>
                <a:spcPts val="0"/>
              </a:spcBef>
              <a:spcAft>
                <a:spcPts val="0"/>
              </a:spcAft>
              <a:buClrTx/>
              <a:buSzTx/>
              <a:buFontTx/>
              <a:buNone/>
              <a:tabLst/>
              <a:defRPr/>
            </a:pPr>
            <a:endParaRPr lang="en-US" sz="3600" dirty="0"/>
          </a:p>
        </p:txBody>
      </p:sp>
    </p:spTree>
    <p:extLst>
      <p:ext uri="{BB962C8B-B14F-4D97-AF65-F5344CB8AC3E}">
        <p14:creationId xmlns:p14="http://schemas.microsoft.com/office/powerpoint/2010/main" val="17203563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lgn="ctr">
              <a:buNone/>
            </a:pPr>
            <a:r>
              <a:rPr lang="en-US" sz="4000" b="1" i="1" dirty="0"/>
              <a:t>Our World</a:t>
            </a:r>
            <a:r>
              <a:rPr lang="en-US" sz="4000" b="1" dirty="0"/>
              <a:t> Game Analysis</a:t>
            </a:r>
          </a:p>
          <a:p>
            <a:pPr marL="0" indent="0">
              <a:buNone/>
            </a:pPr>
            <a:endParaRPr lang="en-US" i="1" dirty="0"/>
          </a:p>
          <a:p>
            <a:pPr marL="0" indent="0">
              <a:buNone/>
            </a:pPr>
            <a:r>
              <a:rPr lang="en-US" i="1" dirty="0"/>
              <a:t>With a partner, look through your student book and find a game you want to play.</a:t>
            </a:r>
          </a:p>
          <a:p>
            <a:pPr lvl="1"/>
            <a:r>
              <a:rPr lang="en-US" sz="2800" dirty="0"/>
              <a:t>Play the game.</a:t>
            </a:r>
          </a:p>
          <a:p>
            <a:pPr lvl="1"/>
            <a:r>
              <a:rPr lang="en-US" sz="2800" dirty="0"/>
              <a:t>Analyze the game for the language practiced and the learning styles it appeals to.</a:t>
            </a:r>
          </a:p>
        </p:txBody>
      </p:sp>
    </p:spTree>
    <p:extLst>
      <p:ext uri="{BB962C8B-B14F-4D97-AF65-F5344CB8AC3E}">
        <p14:creationId xmlns:p14="http://schemas.microsoft.com/office/powerpoint/2010/main" val="28728739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US" i="1" dirty="0"/>
              <a:t>Game Share:</a:t>
            </a:r>
            <a:endParaRPr lang="en-US" dirty="0"/>
          </a:p>
          <a:p>
            <a:pPr marL="0" indent="0">
              <a:buNone/>
            </a:pPr>
            <a:endParaRPr lang="en-US" i="1" dirty="0"/>
          </a:p>
        </p:txBody>
      </p:sp>
      <p:cxnSp>
        <p:nvCxnSpPr>
          <p:cNvPr id="4" name="Straight Connector 3"/>
          <p:cNvCxnSpPr/>
          <p:nvPr/>
        </p:nvCxnSpPr>
        <p:spPr>
          <a:xfrm>
            <a:off x="992777" y="2016034"/>
            <a:ext cx="4763589" cy="870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992777" y="2634343"/>
            <a:ext cx="4763589" cy="870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992777" y="3252652"/>
            <a:ext cx="4763589" cy="870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992777" y="3984171"/>
            <a:ext cx="4763589" cy="870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992777" y="4667791"/>
            <a:ext cx="4763589" cy="870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6590208" y="2020390"/>
            <a:ext cx="4763589" cy="870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6590210" y="2621280"/>
            <a:ext cx="4763589" cy="870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6590211" y="3257006"/>
            <a:ext cx="4763589" cy="870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6590209" y="3971107"/>
            <a:ext cx="4763589" cy="870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6590211" y="4667791"/>
            <a:ext cx="4763589" cy="870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732872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41AE33840635945B4A585FCAA3209A8" ma:contentTypeVersion="4" ma:contentTypeDescription="Create a new document." ma:contentTypeScope="" ma:versionID="11cd5c1273057f6dceef99e0c11725de">
  <xsd:schema xmlns:xsd="http://www.w3.org/2001/XMLSchema" xmlns:xs="http://www.w3.org/2001/XMLSchema" xmlns:p="http://schemas.microsoft.com/office/2006/metadata/properties" xmlns:ns2="7961bbbb-4c92-4895-b151-036478dae3d2" targetNamespace="http://schemas.microsoft.com/office/2006/metadata/properties" ma:root="true" ma:fieldsID="6900c8b5c9756ee5e90373b5a1eac287" ns2:_="">
    <xsd:import namespace="7961bbbb-4c92-4895-b151-036478dae3d2"/>
    <xsd:element name="properties">
      <xsd:complexType>
        <xsd:sequence>
          <xsd:element name="documentManagement">
            <xsd:complexType>
              <xsd:all>
                <xsd:element ref="ns2:SharedWithUsers" minOccurs="0"/>
                <xsd:element ref="ns2:SharedWithDetails" minOccurs="0"/>
                <xsd:element ref="ns2:LastSharedByUser" minOccurs="0"/>
                <xsd:element ref="ns2:LastSharedBy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961bbbb-4c92-4895-b151-036478dae3d2"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LastSharedByUser" ma:index="10" nillable="true" ma:displayName="Last Shared By User" ma:description="" ma:internalName="LastSharedByUser" ma:readOnly="true">
      <xsd:simpleType>
        <xsd:restriction base="dms:Note">
          <xsd:maxLength value="255"/>
        </xsd:restriction>
      </xsd:simpleType>
    </xsd:element>
    <xsd:element name="LastSharedByTime" ma:index="11" nillable="true" ma:displayName="Last Shared By Time" ma:description="" ma:internalName="LastSharedByTime" ma:readOnly="true">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CA182FC1-C83B-4B2C-BE52-713292D8ABC3}"/>
</file>

<file path=customXml/itemProps2.xml><?xml version="1.0" encoding="utf-8"?>
<ds:datastoreItem xmlns:ds="http://schemas.openxmlformats.org/officeDocument/2006/customXml" ds:itemID="{99D8DB48-1C4A-418B-8E74-F2C3A4558F9B}"/>
</file>

<file path=customXml/itemProps3.xml><?xml version="1.0" encoding="utf-8"?>
<ds:datastoreItem xmlns:ds="http://schemas.openxmlformats.org/officeDocument/2006/customXml" ds:itemID="{B2FC921C-A1E2-465F-A0D1-014C1450763F}"/>
</file>

<file path=docProps/app.xml><?xml version="1.0" encoding="utf-8"?>
<Properties xmlns="http://schemas.openxmlformats.org/officeDocument/2006/extended-properties" xmlns:vt="http://schemas.openxmlformats.org/officeDocument/2006/docPropsVTypes">
  <TotalTime>264</TotalTime>
  <Words>264</Words>
  <Application>Microsoft Office PowerPoint</Application>
  <PresentationFormat>Widescreen</PresentationFormat>
  <Paragraphs>33</Paragraphs>
  <Slides>5</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vt:i4>
      </vt:variant>
    </vt:vector>
  </HeadingPairs>
  <TitlesOfParts>
    <vt:vector size="10" baseType="lpstr">
      <vt:lpstr>Arial</vt:lpstr>
      <vt:lpstr>Calibri</vt:lpstr>
      <vt:lpstr>Calibri Light</vt:lpstr>
      <vt:lpstr>Courier New</vt:lpstr>
      <vt:lpstr>Office Theme</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Our World Professional Development</dc:title>
  <dc:creator>Corbo, Eugenia</dc:creator>
  <cp:lastModifiedBy>Weth, Michelle</cp:lastModifiedBy>
  <cp:revision>11</cp:revision>
  <dcterms:created xsi:type="dcterms:W3CDTF">2017-07-26T15:24:14Z</dcterms:created>
  <dcterms:modified xsi:type="dcterms:W3CDTF">2017-08-08T13:22:51Z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0x010100C41AE33840635945B4A585FCAA3209A8</vt:lpwstr>
  </property>
</Properties>
</file>