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62" r:id="rId5"/>
    <p:sldId id="256" r:id="rId6"/>
    <p:sldId id="258" r:id="rId7"/>
    <p:sldId id="263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3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1 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Welcome to this workshop on the steps of a lesson! This training will support teachers in moving beyond just doing activities from the book towards teaching </a:t>
            </a:r>
            <a:r>
              <a:rPr lang="en-US" i="1"/>
              <a:t>well-planned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lessons that get the most out of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Our World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i="1"/>
              <a:t>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2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take a minute to consider what we already do when we’re planning to teach a lesson. 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introduce themselves to a partner, and to respond to the prompt. Participants might discuss what they do first, second</a:t>
            </a:r>
            <a:r>
              <a:rPr lang="en-US"/>
              <a:t>,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 third, what the parts of their lessons are, what they do outside of the book, etc.</a:t>
            </a:r>
            <a:r>
              <a:rPr lang="en-US"/>
              <a:t> 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a few minutes, call on a few participants to share with the whole group.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you watch the introduction, listen carefully for the important steps to include in each lesson.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08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Review 1</a:t>
            </a:r>
            <a:r>
              <a:rPr lang="en-US" b="1"/>
              <a:t> </a:t>
            </a:r>
            <a:endParaRPr lang="en-US"/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Let’s review some big ideas from the video and the basic structure of each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Our World </a:t>
            </a:r>
            <a:r>
              <a:rPr lang="en-US" i="1" kern="1200">
                <a:effectLst/>
                <a:latin typeface="+mn-lt"/>
                <a:ea typeface="+mn-ea"/>
                <a:cs typeface="+mn-cs"/>
              </a:rPr>
              <a:t>lesson.</a:t>
            </a:r>
            <a:r>
              <a:rPr lang="en-US" i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Ask participants to read and respond to the prompts as a whole group. Type in their responses on the presentation tool.</a:t>
            </a:r>
            <a:r>
              <a:rPr lang="en-US"/>
              <a:t> </a:t>
            </a:r>
          </a:p>
          <a:p>
            <a:r>
              <a:rPr lang="en-US" b="1" kern="1200">
                <a:effectLst/>
                <a:latin typeface="+mn-lt"/>
                <a:ea typeface="+mn-ea"/>
                <a:cs typeface="+mn-cs"/>
              </a:rPr>
              <a:t>Answers:</a:t>
            </a:r>
            <a:r>
              <a:rPr lang="en-US" b="1"/>
              <a:t> 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Experienced teachers know they need to do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more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 than simply follow the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activities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in a student book one by one. They need to connect the book’s activities to their students’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abilities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and learning styles and to the overall </a:t>
            </a:r>
            <a:r>
              <a:rPr lang="en-US" b="1" u="sng" kern="1200">
                <a:effectLst/>
                <a:latin typeface="+mn-lt"/>
                <a:ea typeface="+mn-ea"/>
                <a:cs typeface="+mn-cs"/>
              </a:rPr>
              <a:t>objectives</a:t>
            </a:r>
            <a:r>
              <a:rPr lang="en-US" b="1" kern="1200"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kern="1200">
                <a:effectLst/>
                <a:latin typeface="+mn-lt"/>
                <a:ea typeface="+mn-ea"/>
                <a:cs typeface="+mn-cs"/>
              </a:rPr>
              <a:t>of the course.</a:t>
            </a:r>
            <a:r>
              <a:rPr lang="en-US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read and respond to the prompt as a whole group. Drag the responses to the correct line. </a:t>
            </a:r>
          </a:p>
          <a:p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1. </a:t>
            </a:r>
            <a:r>
              <a:rPr lang="en-US"/>
              <a:t>Warm up </a:t>
            </a:r>
            <a:endParaRPr lang="en-US">
              <a:latin typeface="+mn-lt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Present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Practice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Apply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Extend 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Wrap up </a:t>
            </a:r>
          </a:p>
          <a:p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5.1.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Tell participants that they will be able to take notes on each step of a lesson on this handout.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1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US"/>
              <a:t>Steps of a Lesson </a:t>
            </a:r>
            <a:r>
              <a:rPr lang="mr-IN"/>
              <a:t>–</a:t>
            </a:r>
            <a:r>
              <a:rPr lang="en-US"/>
              <a:t> Introduction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19539" y="2714792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STEPS OF A LESSON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39726" y="1406134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Paired Discussion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2731697"/>
            <a:ext cx="10515600" cy="344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/>
              <a:t>How do you prepare to teach your lessons?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/>
              <a:t>Explain your process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9700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/>
              <a:t>Complete the paragraph with the correct words.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2295599"/>
            <a:ext cx="10515600" cy="21075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/>
              <a:t>Experienced teachers know they need to do _________ than simply follow the _________ in a student book one by one. They need to connect the book’s activities to their students’ _________ and learning styles and to the overall _________ of the course.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43559"/>
              </p:ext>
            </p:extLst>
          </p:nvPr>
        </p:nvGraphicFramePr>
        <p:xfrm>
          <a:off x="2032000" y="5357911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objectives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activities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The six essential steps of an </a:t>
            </a:r>
            <a:r>
              <a:rPr lang="en-US" sz="2800" i="1"/>
              <a:t>Our World</a:t>
            </a:r>
            <a:r>
              <a:rPr lang="en-US" sz="2800"/>
              <a:t> lesson are: (in order)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570443"/>
            <a:ext cx="10515600" cy="3112135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/>
              <a:t>_________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/>
              <a:t>_________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/>
              <a:t>_________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/>
              <a:t>_________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/>
              <a:t>_________</a:t>
            </a:r>
          </a:p>
          <a:p>
            <a:pPr marL="514350" lvl="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en-US"/>
              <a:t>_________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82509"/>
              </p:ext>
            </p:extLst>
          </p:nvPr>
        </p:nvGraphicFramePr>
        <p:xfrm>
          <a:off x="2031999" y="5382119"/>
          <a:ext cx="812800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Warm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Wrap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12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2CCC75-36D9-4033-9772-1A5409EF5B7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8E9B240-8352-466A-98EA-F221A4DE08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0BA4D7D-0995-497F-8688-2D1DCEA91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STEPS OF A LESSON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2017-08-09T19:26:17Z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