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students are excited and ready to connect new learning to what they already know, we </a:t>
            </a:r>
            <a:r>
              <a:rPr lang="en-US" sz="12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lesson.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 to respond to the prompt on the screen.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watch the video, listen for explanations of how to present new content to young learners of English, as well as examples.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81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review what we’ve just learned.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choose the best answers. </a:t>
            </a:r>
          </a:p>
          <a:p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/>
          </a:p>
          <a:p>
            <a:pPr marL="228600" indent="-228600">
              <a:buAutoNum type="arabicPeriod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language/activities</a:t>
            </a:r>
          </a:p>
          <a:p>
            <a:pPr marL="228600" indent="-228600">
              <a:buAutoNum type="arabicPeriod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 the above </a:t>
            </a:r>
          </a:p>
          <a:p>
            <a:pPr marL="228600" indent="-228600">
              <a:buAutoNum type="arabicPeriod"/>
            </a:pP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they complete the activity, ask participants to add a few notes about how to present new content to young learners of English on Handout 5.1.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/>
              <a:t>Steps of a Lesson </a:t>
            </a:r>
            <a:r>
              <a:rPr lang="mr-IN"/>
              <a:t>–</a:t>
            </a:r>
            <a:r>
              <a:rPr lang="en-US"/>
              <a:t> Present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2189770821"/>
              </p:ext>
            </p:extLst>
          </p:nvPr>
        </p:nvSpPr>
        <p:spPr>
          <a:xfrm>
            <a:off x="1524000" y="2019300"/>
            <a:ext cx="9144000" cy="1761514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latin typeface="Calibri"/>
              </a:rPr>
              <a:t>Whole Group Discussion</a:t>
            </a:r>
          </a:p>
        </p:txBody>
      </p:sp>
      <p:sp>
        <p:nvSpPr>
          <p:cNvPr id="8" name="Subtitle 2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4288578160"/>
              </p:ext>
            </p:extLst>
          </p:nvPr>
        </p:nvSpPr>
        <p:spPr>
          <a:xfrm>
            <a:off x="1666875" y="302895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How do you present new content to young learners of English?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131949" y="118982"/>
            <a:ext cx="6416088" cy="15619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/>
              <a:t>In </a:t>
            </a:r>
            <a:r>
              <a:rPr lang="en-US" sz="3200" b="1" i="1"/>
              <a:t>Our World</a:t>
            </a:r>
            <a:r>
              <a:rPr lang="en-US" sz="3200" b="1"/>
              <a:t>, each lesson provides</a:t>
            </a:r>
            <a:br>
              <a:rPr lang="en-US" sz="3200" b="1"/>
            </a:br>
            <a:r>
              <a:rPr lang="en-US" sz="3200" b="1"/>
              <a:t>both _________ and _________ for </a:t>
            </a:r>
            <a:br>
              <a:rPr lang="en-US" sz="3200" b="1"/>
            </a:br>
            <a:r>
              <a:rPr lang="en-US" sz="3200" b="1"/>
              <a:t>presenting new content.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436101" y="1823966"/>
            <a:ext cx="5097651" cy="11468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language / activities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pencil / paper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grammar structures / prizes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131949" y="3113913"/>
            <a:ext cx="6224702" cy="1561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/>
              <a:t>In </a:t>
            </a:r>
            <a:r>
              <a:rPr lang="en-US" sz="3200" b="1" i="1"/>
              <a:t>Our World</a:t>
            </a:r>
            <a:r>
              <a:rPr lang="en-US" sz="3200" b="1"/>
              <a:t>, new language </a:t>
            </a:r>
          </a:p>
          <a:p>
            <a:r>
              <a:rPr lang="en-US" sz="3200" b="1"/>
              <a:t>structures are introduced through: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30440" y="4444938"/>
            <a:ext cx="2708974" cy="17376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video.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text.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audio.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visuals.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all of the above.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BA74D42-C2BA-4062-B3FC-1EC50E09B0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CF0388-C2AA-405B-B38C-C4A2083D5A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D985F9-0309-41B1-82EF-873282355F1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2017-08-09T16:16:15Z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