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6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  <a:endParaRPr lang="en-US" sz="1200" i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next step is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b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participants into groups of three or four, and ask them to discuss the prompt. 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for a few new voices (people who haven’t shared yet) to share responses with the whole group</a:t>
            </a:r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Video</a:t>
            </a:r>
            <a:r>
              <a:rPr lang="en-US" b="1"/>
              <a:t> </a:t>
            </a:r>
            <a:endParaRPr lang="en-US"/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In this segment, listen for an explanation and an example of how young learners of English can </a:t>
            </a:r>
            <a:r>
              <a:rPr lang="en-US" b="1" i="1" u="sng" kern="1200">
                <a:effectLst/>
                <a:latin typeface="+mn-lt"/>
                <a:ea typeface="+mn-ea"/>
                <a:cs typeface="+mn-cs"/>
              </a:rPr>
              <a:t>apply</a:t>
            </a:r>
            <a:r>
              <a:rPr lang="en-US" b="1" i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new language.</a:t>
            </a:r>
            <a:r>
              <a:rPr lang="en-US" i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Play the video.</a:t>
            </a:r>
            <a:r>
              <a:rPr lang="en-US"/>
              <a:t>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43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1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review a few big ideas about the application stage of a lesson.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briefly write an explanation and example of the “Apply” stage of a lesson on their Handout 5.1. </a:t>
            </a:r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Answer: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talk only about themselves.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Review 2</a:t>
            </a:r>
            <a:r>
              <a:rPr lang="en-US" b="1"/>
              <a:t> </a:t>
            </a:r>
            <a:endParaRPr lang="en-US"/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Let’s take a minute to compare two lesson stages: </a:t>
            </a:r>
            <a:r>
              <a:rPr lang="en-US" b="1" i="1" u="sng" kern="1200"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en-US" b="1" i="1" kern="1200"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b="1" i="1" u="sng" kern="1200">
                <a:effectLst/>
                <a:latin typeface="+mn-lt"/>
                <a:ea typeface="+mn-ea"/>
                <a:cs typeface="+mn-cs"/>
              </a:rPr>
              <a:t>apply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i="1"/>
              <a:t> </a:t>
            </a:r>
            <a:endParaRPr lang="en-US"/>
          </a:p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Note to Trainer:</a:t>
            </a:r>
            <a:r>
              <a:rPr lang="en-US" b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If participants need help, give them examples of a practice activity and an apply activity.</a:t>
            </a:r>
            <a:r>
              <a:rPr lang="en-US"/>
              <a:t> </a:t>
            </a:r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A practice activity might involve students holding up the sentence frames “I don’t have to” or “I have to” as the teacher reads a list of chores; i.e. “...do the dishes.”</a:t>
            </a:r>
            <a:r>
              <a:rPr lang="en-US" i="1"/>
              <a:t> </a:t>
            </a:r>
            <a:endParaRPr lang="en-US"/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An apply activity might involve students asking each other questions about what items they have at home that can be recycled.</a:t>
            </a:r>
            <a:r>
              <a:rPr lang="en-US" i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Have participants do the activity on the screen. Call on participants to categorize each item.</a:t>
            </a:r>
            <a:r>
              <a:rPr lang="en-US"/>
              <a:t> </a:t>
            </a:r>
          </a:p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Answers:</a:t>
            </a:r>
            <a:r>
              <a:rPr lang="en-US" b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Practice: supported; prepares students for real communication; helps students recognize new language</a:t>
            </a:r>
            <a:br>
              <a:rPr lang="en-US">
                <a:ea typeface="+mn-ea"/>
                <a:cs typeface="+mn-cs"/>
              </a:rPr>
            </a:br>
            <a:r>
              <a:rPr lang="en-US" kern="1200">
                <a:effectLst/>
                <a:latin typeface="+mn-lt"/>
                <a:ea typeface="+mn-ea"/>
                <a:cs typeface="+mn-cs"/>
              </a:rPr>
              <a:t>Apply: independent; connects to </a:t>
            </a:r>
            <a:r>
              <a:rPr lang="en-US"/>
              <a:t>student</a:t>
            </a:r>
            <a:r>
              <a:rPr lang="en-US" kern="1200">
                <a:effectLst/>
                <a:latin typeface="+mn-lt"/>
                <a:ea typeface="+mn-ea"/>
                <a:cs typeface="+mn-cs"/>
              </a:rPr>
              <a:t> lives; engages students in real communication</a:t>
            </a:r>
            <a:r>
              <a:rPr lang="en-US"/>
              <a:t> 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4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Steps of a Lesson </a:t>
            </a:r>
            <a:r>
              <a:rPr lang="mr-IN"/>
              <a:t>–</a:t>
            </a:r>
            <a:r>
              <a:rPr lang="en-US"/>
              <a:t> Apply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6826402"/>
              </p:ext>
            </p:extLst>
          </p:nvPr>
        </p:nvSpPr>
        <p:spPr>
          <a:xfrm>
            <a:off x="1524000" y="2019300"/>
            <a:ext cx="9144000" cy="167710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latin typeface="Calibri"/>
              </a:rPr>
              <a:t>Small Group Discussion</a:t>
            </a:r>
          </a:p>
        </p:txBody>
      </p:sp>
      <p:sp>
        <p:nvSpPr>
          <p:cNvPr id="8" name="Subtitle 2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4130572789"/>
              </p:ext>
            </p:extLst>
          </p:nvPr>
        </p:nvSpPr>
        <p:spPr>
          <a:xfrm>
            <a:off x="1639019" y="3171825"/>
            <a:ext cx="8888819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/>
              <a:t>What do you think is the difference between having young learners of English </a:t>
            </a:r>
            <a:r>
              <a:rPr lang="en-US" sz="2800" b="1"/>
              <a:t>practice</a:t>
            </a:r>
            <a:r>
              <a:rPr lang="en-US" sz="2800"/>
              <a:t> new language and </a:t>
            </a:r>
            <a:r>
              <a:rPr lang="en-US" sz="2800" b="1"/>
              <a:t>apply</a:t>
            </a:r>
            <a:r>
              <a:rPr lang="en-US" sz="2800"/>
              <a:t> new language?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/>
              <a:t>Which of the following is NOT true </a:t>
            </a:r>
            <a:br>
              <a:rPr lang="en-US" b="1"/>
            </a:br>
            <a:r>
              <a:rPr lang="en-US" b="1"/>
              <a:t>about the Apply stage?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/>
              <a:t>Students use the new language in a personalized way.</a:t>
            </a:r>
          </a:p>
          <a:p>
            <a:r>
              <a:rPr lang="en-US"/>
              <a:t>Students use the language in a realistic way.</a:t>
            </a:r>
          </a:p>
          <a:p>
            <a:r>
              <a:rPr lang="en-US"/>
              <a:t>Students connect the language to their own lives.</a:t>
            </a:r>
          </a:p>
          <a:p>
            <a:r>
              <a:rPr lang="en-US"/>
              <a:t>Students talk only about themselves.</a:t>
            </a:r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/>
              <a:t>Sort the characteristics into the correct column.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514694"/>
              </p:ext>
            </p:extLst>
          </p:nvPr>
        </p:nvGraphicFramePr>
        <p:xfrm>
          <a:off x="838200" y="1825625"/>
          <a:ext cx="10515600" cy="2121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Practice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</a:rPr>
                        <a:t>Apply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1054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62172"/>
              </p:ext>
            </p:extLst>
          </p:nvPr>
        </p:nvGraphicFramePr>
        <p:xfrm>
          <a:off x="1540933" y="4676160"/>
          <a:ext cx="9110134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5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engages students in real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independent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connects to student lives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helps students recognize new language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prepares students for real communication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supported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9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765BE1-62FB-404B-A1CA-2842FBA0D3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1EAC1F-3C6A-4EA4-A7A5-EC826B1D9F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F7C600-F888-4788-B6DC-1A39A62BAE4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2017-08-09T19:39:52Z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