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9"/>
  </p:notesMasterIdLst>
  <p:sldIdLst>
    <p:sldId id="262" r:id="rId5"/>
    <p:sldId id="256" r:id="rId6"/>
    <p:sldId id="263" r:id="rId7"/>
    <p:sldId id="261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15D0B4F-01E5-4EC3-BFD5-44D7AA9CD3B4}" v="2" dt="2017-08-09T19:52:13.05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6E66C2-D12E-424A-9EBC-A08F6F7E3620}" type="datetimeFigureOut">
              <a:rPr lang="en-US" smtClean="0"/>
              <a:t>8/9/2017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8D0865-178D-BF4E-A50A-4D5312DC9D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9890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Preview </a:t>
            </a:r>
            <a:endParaRPr lang="en-US"/>
          </a:p>
          <a:p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We’re now moving into the </a:t>
            </a: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Extend </a:t>
            </a:r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stage of a lesson. </a:t>
            </a:r>
            <a:endParaRPr lang="en-US"/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Ask participants to find a partner and discuss the prompt. </a:t>
            </a:r>
            <a:endParaRPr lang="en-US"/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Ask two or three participants to share their ideas with the whole group. </a:t>
            </a:r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9992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Video </a:t>
            </a:r>
            <a:endParaRPr lang="en-US"/>
          </a:p>
          <a:p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 you watch the video, watch for an example of how the teacher extends her lesson. </a:t>
            </a:r>
            <a:endParaRPr lang="en-US"/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Play the video. </a:t>
            </a:r>
            <a:endParaRPr lang="en-US"/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059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Review </a:t>
            </a:r>
            <a:endParaRPr lang="en-US"/>
          </a:p>
          <a:p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Let’s review what it means to </a:t>
            </a: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extend </a:t>
            </a:r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lesson. </a:t>
            </a:r>
            <a:endParaRPr lang="en-US"/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Ask participants to read and answer each question. Ask them to vote on the best answer to each. </a:t>
            </a:r>
            <a:endParaRPr lang="en-US"/>
          </a:p>
          <a:p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Answers: </a:t>
            </a:r>
            <a:endParaRPr lang="en-US"/>
          </a:p>
          <a:p>
            <a:pPr marL="228600" indent="-228600">
              <a:buAutoNum type="arabicPeriod"/>
            </a:pP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practice, application, and enrichment. </a:t>
            </a:r>
          </a:p>
          <a:p>
            <a:pPr marL="228600" indent="-228600">
              <a:buAutoNum type="arabicPeriod"/>
            </a:pP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stretch students’ ability to communicate in the real world. </a:t>
            </a:r>
            <a:endParaRPr lang="en-US"/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Ask participants to write a few notes and an example of how to extend a lesson on Handout 5.1. </a:t>
            </a:r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041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3999" y="4032081"/>
            <a:ext cx="9144000" cy="605340"/>
          </a:xfrm>
          <a:ln>
            <a:noFill/>
          </a:ln>
        </p:spPr>
        <p:txBody>
          <a:bodyPr>
            <a:normAutofit/>
          </a:bodyPr>
          <a:lstStyle>
            <a:lvl1pPr marL="0" marR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XXXX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483" y="-382125"/>
            <a:ext cx="5689032" cy="4267200"/>
          </a:xfrm>
          <a:prstGeom prst="rect">
            <a:avLst/>
          </a:prstGeom>
        </p:spPr>
      </p:pic>
      <p:sp>
        <p:nvSpPr>
          <p:cNvPr id="9" name="Subtitle 2"/>
          <p:cNvSpPr txBox="1">
            <a:spLocks/>
          </p:cNvSpPr>
          <p:nvPr userDrawn="1"/>
        </p:nvSpPr>
        <p:spPr>
          <a:xfrm>
            <a:off x="1523999" y="3426741"/>
            <a:ext cx="9144000" cy="605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>
                <a:solidFill>
                  <a:srgbClr val="FFC000"/>
                </a:solidFill>
              </a:rPr>
              <a:t>Preview and Review Slides For:</a:t>
            </a:r>
          </a:p>
        </p:txBody>
      </p:sp>
    </p:spTree>
    <p:extLst>
      <p:ext uri="{BB962C8B-B14F-4D97-AF65-F5344CB8AC3E}">
        <p14:creationId xmlns:p14="http://schemas.microsoft.com/office/powerpoint/2010/main" val="7030011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980673"/>
            <a:ext cx="10515600" cy="4351338"/>
          </a:xfrm>
        </p:spPr>
        <p:txBody>
          <a:bodyPr/>
          <a:lstStyle>
            <a:lvl1pPr>
              <a:defRPr sz="32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XXXXX</a:t>
            </a:r>
          </a:p>
        </p:txBody>
      </p:sp>
      <p:sp>
        <p:nvSpPr>
          <p:cNvPr id="7" name="Subtitle 2"/>
          <p:cNvSpPr txBox="1">
            <a:spLocks/>
          </p:cNvSpPr>
          <p:nvPr userDrawn="1"/>
        </p:nvSpPr>
        <p:spPr>
          <a:xfrm>
            <a:off x="5545720" y="6279392"/>
            <a:ext cx="1100559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>
                <a:solidFill>
                  <a:srgbClr val="FFC000"/>
                </a:solidFill>
              </a:rPr>
              <a:t>Preview</a:t>
            </a:r>
          </a:p>
        </p:txBody>
      </p:sp>
    </p:spTree>
    <p:extLst>
      <p:ext uri="{BB962C8B-B14F-4D97-AF65-F5344CB8AC3E}">
        <p14:creationId xmlns:p14="http://schemas.microsoft.com/office/powerpoint/2010/main" val="2033021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/>
          <p:cNvSpPr txBox="1">
            <a:spLocks/>
          </p:cNvSpPr>
          <p:nvPr userDrawn="1"/>
        </p:nvSpPr>
        <p:spPr>
          <a:xfrm>
            <a:off x="5545720" y="6279392"/>
            <a:ext cx="1100559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>
                <a:solidFill>
                  <a:srgbClr val="FFC000"/>
                </a:solidFill>
              </a:rPr>
              <a:t>Video</a:t>
            </a:r>
          </a:p>
        </p:txBody>
      </p:sp>
      <p:sp>
        <p:nvSpPr>
          <p:cNvPr id="4" name="Subtitle 2"/>
          <p:cNvSpPr txBox="1">
            <a:spLocks/>
          </p:cNvSpPr>
          <p:nvPr userDrawn="1"/>
        </p:nvSpPr>
        <p:spPr>
          <a:xfrm>
            <a:off x="4571998" y="2906041"/>
            <a:ext cx="3048001" cy="605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>
                <a:solidFill>
                  <a:schemeClr val="tx1"/>
                </a:solidFill>
              </a:rPr>
              <a:t>Watch the video.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980673"/>
            <a:ext cx="10515600" cy="4351338"/>
          </a:xfrm>
        </p:spPr>
        <p:txBody>
          <a:bodyPr/>
          <a:lstStyle>
            <a:lvl1pPr>
              <a:defRPr sz="32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XXXXX</a:t>
            </a:r>
          </a:p>
        </p:txBody>
      </p:sp>
      <p:sp>
        <p:nvSpPr>
          <p:cNvPr id="4" name="Subtitle 2"/>
          <p:cNvSpPr txBox="1">
            <a:spLocks/>
          </p:cNvSpPr>
          <p:nvPr userDrawn="1"/>
        </p:nvSpPr>
        <p:spPr>
          <a:xfrm>
            <a:off x="5622161" y="6290967"/>
            <a:ext cx="1033282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>
                <a:solidFill>
                  <a:srgbClr val="FFC000"/>
                </a:solidFill>
              </a:rPr>
              <a:t>Review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694DA7-C7C0-AE4A-AB1E-E961C2AD0CA0}" type="datetimeFigureOut">
              <a:rPr lang="en-US" smtClean="0"/>
              <a:t>8/9/2017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E8A0CC-561F-194B-B5B1-2D8AE72885F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" y="5889122"/>
            <a:ext cx="1714500" cy="708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9563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1" r:id="rId3"/>
    <p:sldLayoutId id="2147483660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lvl="0"/>
            <a:r>
              <a:rPr lang="en-US"/>
              <a:t>Steps of a Lesson </a:t>
            </a:r>
            <a:r>
              <a:rPr lang="mr-IN"/>
              <a:t>–</a:t>
            </a:r>
            <a:r>
              <a:rPr lang="en-US"/>
              <a:t> Extend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15906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>
            <p:extLst>
              <p:ext uri="{D42A27DB-BD31-4B8C-83A1-F6EECF244321}">
                <p14:modId xmlns:p14="http://schemas.microsoft.com/office/powerpoint/2010/main" val="1122048156"/>
              </p:ext>
            </p:extLst>
          </p:nvPr>
        </p:nvSpPr>
        <p:spPr>
          <a:xfrm>
            <a:off x="1524000" y="2028825"/>
            <a:ext cx="9144000" cy="1452025"/>
          </a:xfrm>
          <a:prstGeom prst="rect">
            <a:avLst/>
          </a:prstGeom>
        </p:spPr>
        <p:txBody>
          <a:bodyPr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>
                <a:latin typeface="Calibri"/>
              </a:rPr>
              <a:t>Paired Discussion</a:t>
            </a:r>
          </a:p>
        </p:txBody>
      </p:sp>
      <p:sp>
        <p:nvSpPr>
          <p:cNvPr id="6" name="Subtitle 2"/>
          <p:cNvSpPr txBox="1">
            <a:spLocks/>
          </p:cNvSpPr>
          <p:nvPr>
            <p:extLst>
              <p:ext uri="{D42A27DB-BD31-4B8C-83A1-F6EECF244321}">
                <p14:modId xmlns:p14="http://schemas.microsoft.com/office/powerpoint/2010/main" val="2779095076"/>
              </p:ext>
            </p:extLst>
          </p:nvPr>
        </p:nvSpPr>
        <p:spPr>
          <a:xfrm>
            <a:off x="1524000" y="3028950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/>
              <a:t>What does </a:t>
            </a:r>
            <a:r>
              <a:rPr lang="en-US" i="1"/>
              <a:t>extend</a:t>
            </a:r>
            <a:r>
              <a:rPr lang="en-US"/>
              <a:t> mean?</a:t>
            </a:r>
          </a:p>
          <a:p>
            <a:pPr marL="0" indent="0" algn="ctr">
              <a:buNone/>
            </a:pPr>
            <a:r>
              <a:rPr lang="en-US"/>
              <a:t>How might you extend your lesson?</a:t>
            </a:r>
          </a:p>
        </p:txBody>
      </p:sp>
    </p:spTree>
    <p:extLst>
      <p:ext uri="{BB962C8B-B14F-4D97-AF65-F5344CB8AC3E}">
        <p14:creationId xmlns:p14="http://schemas.microsoft.com/office/powerpoint/2010/main" val="18721534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16513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1816099" y="378354"/>
            <a:ext cx="8157636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/>
              <a:t>To </a:t>
            </a:r>
            <a:r>
              <a:rPr lang="en-US" sz="4000" b="1" i="1"/>
              <a:t>extend</a:t>
            </a:r>
            <a:r>
              <a:rPr lang="en-US" sz="4000" b="1"/>
              <a:t> means to provide additional communicative activities for: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3325279" y="1703917"/>
            <a:ext cx="5139273" cy="1625600"/>
          </a:xfrm>
        </p:spPr>
        <p:txBody>
          <a:bodyPr/>
          <a:lstStyle/>
          <a:p>
            <a:r>
              <a:rPr lang="en-US" sz="2400"/>
              <a:t>activating background knowledge.</a:t>
            </a:r>
          </a:p>
          <a:p>
            <a:r>
              <a:rPr lang="en-US" sz="2400"/>
              <a:t>practice, application, and enrichment.</a:t>
            </a:r>
          </a:p>
          <a:p>
            <a:r>
              <a:rPr lang="en-US" sz="2400"/>
              <a:t>struggling students.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2188631" y="3329517"/>
            <a:ext cx="741257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/>
              <a:t>You can find extension activities in </a:t>
            </a:r>
          </a:p>
          <a:p>
            <a:r>
              <a:rPr lang="en-US" sz="4000" b="1"/>
              <a:t>the </a:t>
            </a:r>
            <a:r>
              <a:rPr lang="en-US" sz="4000" b="1" i="1"/>
              <a:t>Our World</a:t>
            </a:r>
            <a:r>
              <a:rPr lang="en-US" sz="4000" b="1"/>
              <a:t> Lesson Planner that: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3325280" y="4655080"/>
            <a:ext cx="5412320" cy="1625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/>
              <a:t>stretch students’ ability to communicate in the real world.</a:t>
            </a:r>
          </a:p>
          <a:p>
            <a:r>
              <a:rPr lang="en-US" sz="2400"/>
              <a:t>provide drills and repetition.</a:t>
            </a:r>
          </a:p>
          <a:p>
            <a:r>
              <a:rPr lang="en-US" sz="2400"/>
              <a:t>introduce new vocabulary.</a:t>
            </a:r>
          </a:p>
        </p:txBody>
      </p:sp>
    </p:spTree>
    <p:extLst>
      <p:ext uri="{BB962C8B-B14F-4D97-AF65-F5344CB8AC3E}">
        <p14:creationId xmlns:p14="http://schemas.microsoft.com/office/powerpoint/2010/main" val="17203563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W PD Slides with Master Templates_New" id="{2266FC89-AB6E-3043-B08D-30364E84A770}" vid="{B05D4069-8DF4-E847-A428-DD3637CFD7B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41AE33840635945B4A585FCAA3209A8" ma:contentTypeVersion="4" ma:contentTypeDescription="Create a new document." ma:contentTypeScope="" ma:versionID="11cd5c1273057f6dceef99e0c11725de">
  <xsd:schema xmlns:xsd="http://www.w3.org/2001/XMLSchema" xmlns:xs="http://www.w3.org/2001/XMLSchema" xmlns:p="http://schemas.microsoft.com/office/2006/metadata/properties" xmlns:ns2="7961bbbb-4c92-4895-b151-036478dae3d2" targetNamespace="http://schemas.microsoft.com/office/2006/metadata/properties" ma:root="true" ma:fieldsID="6900c8b5c9756ee5e90373b5a1eac287" ns2:_="">
    <xsd:import namespace="7961bbbb-4c92-4895-b151-036478dae3d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2:LastSharedByUser" minOccurs="0"/>
                <xsd:element ref="ns2:LastSharedBy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61bbbb-4c92-4895-b151-036478dae3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0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1" nillable="true" ma:displayName="Last Shared By Time" ma:description="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2B5EE44-570B-43CF-8EC4-F2A1C492030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F13E409-5AAF-4AFF-9FCD-53394C00A87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961bbbb-4c92-4895-b151-036478dae3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2D99BB5-EEFE-41DE-AB0B-15977D43EAC7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4</Slides>
  <Notes>4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revision>1</cp:revision>
  <dcterms:modified xsi:type="dcterms:W3CDTF">2017-08-09T19:52:33Z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0x010100C41AE33840635945B4A585FCAA3209A8</vt:lpwstr>
  </property>
</Properties>
</file>