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2" r:id="rId5"/>
    <p:sldId id="256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move into the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wrap up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 of a lesson, let’s think about the importance of drawing students' attention to their learning.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participants to discuss the prompt with a partner. Ask two or three participants to share their ideas with the whole group.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video.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87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1 </a:t>
            </a:r>
            <a:endParaRPr lang="en-US"/>
          </a:p>
          <a:p>
            <a:r>
              <a:rPr lang="en-US" i="1" kern="1200">
                <a:effectLst/>
                <a:latin typeface="+mn-lt"/>
                <a:ea typeface="+mn-ea"/>
                <a:cs typeface="+mn-cs"/>
              </a:rPr>
              <a:t>Let’s review the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wrap up </a:t>
            </a:r>
            <a:r>
              <a:rPr lang="en-US" i="1" kern="1200">
                <a:effectLst/>
                <a:latin typeface="+mn-lt"/>
                <a:ea typeface="+mn-ea"/>
                <a:cs typeface="+mn-cs"/>
              </a:rPr>
              <a:t>stage of a lesson. </a:t>
            </a:r>
            <a:endParaRPr lang="en-US" i="1"/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Ask participants to complete the activity on the screen.</a:t>
            </a:r>
            <a:r>
              <a:rPr lang="en-US"/>
              <a:t> </a:t>
            </a:r>
            <a:endParaRPr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have a few participants come up to the screen and drag an answer into the blank or ask them to decide as a group. </a:t>
            </a:r>
            <a:endParaRPr lang="en-US"/>
          </a:p>
          <a:p>
            <a:r>
              <a:rPr lang="en-US" b="1" kern="1200">
                <a:effectLst/>
                <a:latin typeface="+mn-lt"/>
                <a:ea typeface="+mn-ea"/>
                <a:cs typeface="+mn-cs"/>
              </a:rPr>
              <a:t>Answers:</a:t>
            </a:r>
            <a:br>
              <a:rPr lang="en-US">
                <a:ea typeface="+mn-ea"/>
                <a:cs typeface="+mn-cs"/>
              </a:rPr>
            </a:br>
            <a:r>
              <a:rPr lang="en-US" kern="1200"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b="1" u="sng" kern="1200">
                <a:effectLst/>
                <a:latin typeface="+mn-lt"/>
                <a:ea typeface="+mn-ea"/>
                <a:cs typeface="+mn-cs"/>
              </a:rPr>
              <a:t>Wrap Up</a:t>
            </a:r>
            <a:r>
              <a:rPr lang="en-US" b="1" kern="120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stage of a lesson, teachers might </a:t>
            </a:r>
            <a:r>
              <a:rPr lang="en-US" b="1" u="sng" kern="1200">
                <a:effectLst/>
                <a:latin typeface="+mn-lt"/>
                <a:ea typeface="+mn-ea"/>
                <a:cs typeface="+mn-cs"/>
              </a:rPr>
              <a:t>review</a:t>
            </a:r>
            <a:r>
              <a:rPr lang="en-US" b="1" kern="120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or play a game. The purpose is to </a:t>
            </a:r>
            <a:r>
              <a:rPr lang="en-US" b="1" u="sng" kern="1200">
                <a:effectLst/>
                <a:latin typeface="+mn-lt"/>
                <a:ea typeface="+mn-ea"/>
                <a:cs typeface="+mn-cs"/>
              </a:rPr>
              <a:t>conclude</a:t>
            </a:r>
            <a:r>
              <a:rPr lang="en-US" b="1" kern="120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the lesson and </a:t>
            </a:r>
            <a:r>
              <a:rPr lang="en-US" b="1" u="sng" kern="1200">
                <a:effectLst/>
                <a:latin typeface="+mn-lt"/>
                <a:ea typeface="+mn-ea"/>
                <a:cs typeface="+mn-cs"/>
              </a:rPr>
              <a:t>remind</a:t>
            </a:r>
            <a:r>
              <a:rPr lang="en-US" b="1" kern="120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students of what they </a:t>
            </a:r>
            <a:r>
              <a:rPr lang="en-US" b="1" u="sng" kern="1200">
                <a:effectLst/>
                <a:latin typeface="+mn-lt"/>
                <a:ea typeface="+mn-ea"/>
                <a:cs typeface="+mn-cs"/>
              </a:rPr>
              <a:t>learned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. Every </a:t>
            </a:r>
            <a:r>
              <a:rPr lang="en-US" i="1" kern="1200">
                <a:effectLst/>
                <a:latin typeface="+mn-lt"/>
                <a:ea typeface="+mn-ea"/>
                <a:cs typeface="+mn-cs"/>
              </a:rPr>
              <a:t>Our World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lesson includes a wrap-up activity.</a:t>
            </a:r>
            <a:r>
              <a:rPr lang="en-US"/>
              <a:t> </a:t>
            </a:r>
          </a:p>
          <a:p>
            <a:endParaRPr lang="en-US"/>
          </a:p>
          <a:p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2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participants into groups of two to three. Ask them to discuss the prompt.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participants to include any new ideas on Handout 5.1 under “Wrap Up”.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time allows, call on each group to share their wrap-up ideas.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5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/>
              <a:t>Steps of a Lesson </a:t>
            </a:r>
            <a:r>
              <a:rPr lang="mr-IN"/>
              <a:t>–</a:t>
            </a:r>
            <a:r>
              <a:rPr lang="en-US"/>
              <a:t> Wrap Up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1979834163"/>
              </p:ext>
            </p:extLst>
          </p:nvPr>
        </p:nvSpPr>
        <p:spPr>
          <a:xfrm>
            <a:off x="1524000" y="2066925"/>
            <a:ext cx="9144000" cy="1747446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Calibri"/>
              </a:rPr>
              <a:t>Paired Discussion</a:t>
            </a:r>
          </a:p>
        </p:txBody>
      </p:sp>
      <p:sp>
        <p:nvSpPr>
          <p:cNvPr id="8" name="Subtitle 2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550596546"/>
              </p:ext>
            </p:extLst>
          </p:nvPr>
        </p:nvSpPr>
        <p:spPr>
          <a:xfrm>
            <a:off x="1524000" y="291465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/>
              <a:t>Why is it important to remind students of what they have learned after a full and exciting lesson?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65299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i="1"/>
              <a:t>Complete the paragraph with the correct words or phrases.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113492"/>
            <a:ext cx="10515600" cy="435133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In the __________ stage of a lesson, teachers might __________ or play a game. The purpose is to __________ the lesson and __________ students of what they __________. Every </a:t>
            </a:r>
            <a:r>
              <a:rPr lang="en-US" i="1"/>
              <a:t>Our World</a:t>
            </a:r>
            <a:r>
              <a:rPr lang="en-US"/>
              <a:t> lesson includes a wrap-up activity.</a:t>
            </a:r>
          </a:p>
        </p:txBody>
      </p:sp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051919"/>
              </p:ext>
            </p:extLst>
          </p:nvPr>
        </p:nvGraphicFramePr>
        <p:xfrm>
          <a:off x="1971675" y="5210175"/>
          <a:ext cx="816864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728">
                  <a:extLst>
                    <a:ext uri="{9D8B030D-6E8A-4147-A177-3AD203B41FA5}">
                      <a16:colId xmlns:a16="http://schemas.microsoft.com/office/drawing/2014/main" val="1633828168"/>
                    </a:ext>
                  </a:extLst>
                </a:gridCol>
                <a:gridCol w="1633728">
                  <a:extLst>
                    <a:ext uri="{9D8B030D-6E8A-4147-A177-3AD203B41FA5}">
                      <a16:colId xmlns:a16="http://schemas.microsoft.com/office/drawing/2014/main" val="260084997"/>
                    </a:ext>
                  </a:extLst>
                </a:gridCol>
                <a:gridCol w="1633728">
                  <a:extLst>
                    <a:ext uri="{9D8B030D-6E8A-4147-A177-3AD203B41FA5}">
                      <a16:colId xmlns:a16="http://schemas.microsoft.com/office/drawing/2014/main" val="3838115678"/>
                    </a:ext>
                  </a:extLst>
                </a:gridCol>
                <a:gridCol w="1633728">
                  <a:extLst>
                    <a:ext uri="{9D8B030D-6E8A-4147-A177-3AD203B41FA5}">
                      <a16:colId xmlns:a16="http://schemas.microsoft.com/office/drawing/2014/main" val="1246022374"/>
                    </a:ext>
                  </a:extLst>
                </a:gridCol>
                <a:gridCol w="1633728">
                  <a:extLst>
                    <a:ext uri="{9D8B030D-6E8A-4147-A177-3AD203B41FA5}">
                      <a16:colId xmlns:a16="http://schemas.microsoft.com/office/drawing/2014/main" val="4151167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</a:rPr>
                        <a:t>learned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remind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Wrap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conclude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281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48686" y="2138792"/>
            <a:ext cx="559646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Small Group Discussion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33254" y="3752222"/>
            <a:ext cx="7027333" cy="1154642"/>
          </a:xfrm>
        </p:spPr>
        <p:txBody>
          <a:bodyPr>
            <a:normAutofit fontScale="850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What are some ideas for wrapping up a lesson?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Do you have a favorite review game or activity?</a:t>
            </a:r>
          </a:p>
        </p:txBody>
      </p:sp>
    </p:spTree>
    <p:extLst>
      <p:ext uri="{BB962C8B-B14F-4D97-AF65-F5344CB8AC3E}">
        <p14:creationId xmlns:p14="http://schemas.microsoft.com/office/powerpoint/2010/main" val="1893080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 PD Slides with Master Templates_New" id="{2266FC89-AB6E-3043-B08D-30364E84A770}" vid="{B05D4069-8DF4-E847-A428-DD3637CFD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B39CAD-139D-4494-AFA4-DFE5343C19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4AD17B-5EC7-4058-9013-641D157B632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4A4A88D-6C89-41C4-89F0-B38709D63A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2017-08-09T16:55:04Z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