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9"/>
  </p:notesMasterIdLst>
  <p:sldIdLst>
    <p:sldId id="262" r:id="rId5"/>
    <p:sldId id="256" r:id="rId6"/>
    <p:sldId id="263" r:id="rId7"/>
    <p:sldId id="261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6E66C2-D12E-424A-9EBC-A08F6F7E3620}" type="datetimeFigureOut">
              <a:rPr lang="en-US" smtClean="0"/>
              <a:t>8/9/2017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8D0865-178D-BF4E-A50A-4D5312DC9D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Preview </a:t>
            </a:r>
            <a:endParaRPr lang="en-US"/>
          </a:p>
          <a:p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just heard some examples of times when the lesson didn’t turn out as we expected. Teaching can be very scientific, with the use of research-based best practices, well-developed materials, strategies and methods. Yet when we enter a live classroom, there is so much more to consider. What do you think it means when people refer to the “art of teaching”? </a:t>
            </a:r>
            <a:endParaRPr lang="en-US"/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Have participants choose a new partner and respond to the prompt. Ask a few to share with the whole group. </a:t>
            </a:r>
            <a:endParaRPr lang="en-US"/>
          </a:p>
          <a:p>
            <a:endParaRPr lang="en-US" i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9992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Video </a:t>
            </a:r>
            <a:endParaRPr lang="en-US"/>
          </a:p>
          <a:p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know that even the best-planned lesson can go wrong in a live classroom. In this segment we’ll think about how to balance the science of teaching, or research-based best practices, with the art of teaching that requires for us to respond to the real-life scenarios that can occur in the classroom. </a:t>
            </a:r>
            <a:endParaRPr lang="en-US"/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Play the video. </a:t>
            </a:r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6195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Review </a:t>
            </a:r>
            <a:endParaRPr lang="en-US"/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Give participants Handout 6.1. </a:t>
            </a:r>
            <a:endParaRPr lang="en-US"/>
          </a:p>
          <a:p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Let’s take a minute to review the ways that teaching is both an art and a science. Sort these teaching considerations into either science or art. </a:t>
            </a:r>
            <a:endParaRPr lang="en-US"/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Ask participants to suggest which heading each word should be placed under. </a:t>
            </a:r>
            <a:endParaRPr lang="en-US"/>
          </a:p>
          <a:p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Answers: </a:t>
            </a:r>
            <a:endParaRPr lang="en-US"/>
          </a:p>
          <a:p>
            <a:r>
              <a:rPr lang="en-US" u="sng" kern="1200">
                <a:effectLst/>
                <a:latin typeface="+mn-lt"/>
                <a:ea typeface="+mn-ea"/>
                <a:cs typeface="+mn-cs"/>
              </a:rPr>
              <a:t>Science:</a:t>
            </a:r>
            <a:r>
              <a:rPr lang="en-US"/>
              <a:t> </a:t>
            </a:r>
          </a:p>
          <a:p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Course content </a:t>
            </a:r>
          </a:p>
          <a:p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Strategies</a:t>
            </a:r>
            <a:b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Best practices </a:t>
            </a:r>
          </a:p>
          <a:p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Learning styles </a:t>
            </a:r>
          </a:p>
          <a:p>
            <a:r>
              <a:rPr lang="en-US" u="sng" kern="1200">
                <a:effectLst/>
                <a:latin typeface="+mn-lt"/>
                <a:ea typeface="+mn-ea"/>
                <a:cs typeface="+mn-cs"/>
              </a:rPr>
              <a:t>Art:</a:t>
            </a:r>
            <a:r>
              <a:rPr lang="en-US"/>
              <a:t> </a:t>
            </a:r>
            <a:endParaRPr lang="en-US">
              <a:latin typeface="+mn-lt"/>
            </a:endParaRPr>
          </a:p>
          <a:p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Personalities </a:t>
            </a:r>
          </a:p>
          <a:p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Emotional needs </a:t>
            </a:r>
          </a:p>
          <a:p>
            <a:r>
              <a:rPr lang="en-US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Personal needs </a:t>
            </a:r>
          </a:p>
          <a:p>
            <a:r>
              <a:rPr lang="en-US" i="1" kern="1200">
                <a:effectLst/>
                <a:latin typeface="+mn-lt"/>
                <a:ea typeface="+mn-ea"/>
                <a:cs typeface="+mn-cs"/>
              </a:rPr>
              <a:t>Interruptions</a:t>
            </a:r>
            <a:r>
              <a:rPr lang="en-US" i="1"/>
              <a:t> </a:t>
            </a:r>
            <a:endParaRPr lang="en-US"/>
          </a:p>
          <a:p>
            <a:endParaRPr lang="en-US" b="0" i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041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3999" y="4032081"/>
            <a:ext cx="9144000" cy="605340"/>
          </a:xfrm>
          <a:ln>
            <a:noFill/>
          </a:ln>
        </p:spPr>
        <p:txBody>
          <a:bodyPr>
            <a:normAutofit/>
          </a:bodyPr>
          <a:lstStyle>
            <a:lvl1pPr marL="0" marR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XXXX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483" y="-382125"/>
            <a:ext cx="5689032" cy="4267200"/>
          </a:xfrm>
          <a:prstGeom prst="rect">
            <a:avLst/>
          </a:prstGeom>
        </p:spPr>
      </p:pic>
      <p:sp>
        <p:nvSpPr>
          <p:cNvPr id="9" name="Subtitle 2"/>
          <p:cNvSpPr txBox="1">
            <a:spLocks/>
          </p:cNvSpPr>
          <p:nvPr userDrawn="1"/>
        </p:nvSpPr>
        <p:spPr>
          <a:xfrm>
            <a:off x="1523999" y="3426741"/>
            <a:ext cx="9144000" cy="605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>
                <a:solidFill>
                  <a:srgbClr val="FFC000"/>
                </a:solidFill>
              </a:rPr>
              <a:t>Preview and Review Slides For:</a:t>
            </a:r>
          </a:p>
        </p:txBody>
      </p:sp>
    </p:spTree>
    <p:extLst>
      <p:ext uri="{BB962C8B-B14F-4D97-AF65-F5344CB8AC3E}">
        <p14:creationId xmlns:p14="http://schemas.microsoft.com/office/powerpoint/2010/main" val="703001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XXXXX</a:t>
            </a:r>
          </a:p>
        </p:txBody>
      </p:sp>
      <p:sp>
        <p:nvSpPr>
          <p:cNvPr id="7" name="Subtitle 2"/>
          <p:cNvSpPr txBox="1">
            <a:spLocks/>
          </p:cNvSpPr>
          <p:nvPr userDrawn="1"/>
        </p:nvSpPr>
        <p:spPr>
          <a:xfrm>
            <a:off x="5545720" y="6279392"/>
            <a:ext cx="1100559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Preview</a:t>
            </a:r>
          </a:p>
        </p:txBody>
      </p:sp>
    </p:spTree>
    <p:extLst>
      <p:ext uri="{BB962C8B-B14F-4D97-AF65-F5344CB8AC3E}">
        <p14:creationId xmlns:p14="http://schemas.microsoft.com/office/powerpoint/2010/main" val="2033021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 txBox="1">
            <a:spLocks/>
          </p:cNvSpPr>
          <p:nvPr userDrawn="1"/>
        </p:nvSpPr>
        <p:spPr>
          <a:xfrm>
            <a:off x="5545720" y="6279392"/>
            <a:ext cx="1100559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Video</a:t>
            </a:r>
          </a:p>
        </p:txBody>
      </p:sp>
      <p:sp>
        <p:nvSpPr>
          <p:cNvPr id="4" name="Subtitle 2"/>
          <p:cNvSpPr txBox="1">
            <a:spLocks/>
          </p:cNvSpPr>
          <p:nvPr userDrawn="1"/>
        </p:nvSpPr>
        <p:spPr>
          <a:xfrm>
            <a:off x="4571998" y="2906041"/>
            <a:ext cx="3048001" cy="605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>
                <a:solidFill>
                  <a:schemeClr val="tx1"/>
                </a:solidFill>
              </a:rPr>
              <a:t>Watch the video.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XXXXX</a:t>
            </a:r>
          </a:p>
        </p:txBody>
      </p:sp>
      <p:sp>
        <p:nvSpPr>
          <p:cNvPr id="4" name="Subtitle 2"/>
          <p:cNvSpPr txBox="1">
            <a:spLocks/>
          </p:cNvSpPr>
          <p:nvPr userDrawn="1"/>
        </p:nvSpPr>
        <p:spPr>
          <a:xfrm>
            <a:off x="5622161" y="6290967"/>
            <a:ext cx="1033282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Review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694DA7-C7C0-AE4A-AB1E-E961C2AD0CA0}" type="datetimeFigureOut">
              <a:rPr lang="en-US" smtClean="0"/>
              <a:t>8/9/2017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8A0CC-561F-194B-B5B1-2D8AE72885F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" y="5889122"/>
            <a:ext cx="1714500" cy="70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956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60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pPr lvl="0">
              <a:defRPr/>
            </a:pPr>
            <a:r>
              <a:rPr lang="en-US"/>
              <a:t>Successful Lessons </a:t>
            </a:r>
            <a:r>
              <a:rPr lang="mr-IN"/>
              <a:t>–</a:t>
            </a:r>
            <a:r>
              <a:rPr lang="en-US"/>
              <a:t> Balance Between Art and Science</a:t>
            </a:r>
          </a:p>
        </p:txBody>
      </p:sp>
    </p:spTree>
    <p:extLst>
      <p:ext uri="{BB962C8B-B14F-4D97-AF65-F5344CB8AC3E}">
        <p14:creationId xmlns:p14="http://schemas.microsoft.com/office/powerpoint/2010/main" val="1311590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3466846" y="1324392"/>
            <a:ext cx="5238597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/>
              <a:t>Paired Discussion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11679" y="2649955"/>
            <a:ext cx="8148933" cy="2845766"/>
          </a:xfrm>
        </p:spPr>
        <p:txBody>
          <a:bodyPr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How is teaching like an art?</a:t>
            </a:r>
          </a:p>
        </p:txBody>
      </p:sp>
    </p:spTree>
    <p:extLst>
      <p:ext uri="{BB962C8B-B14F-4D97-AF65-F5344CB8AC3E}">
        <p14:creationId xmlns:p14="http://schemas.microsoft.com/office/powerpoint/2010/main" val="18721534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16513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838200" y="583786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i="1"/>
              <a:t>Put the teaching elements in the correct column.</a:t>
            </a:r>
          </a:p>
        </p:txBody>
      </p:sp>
      <p:graphicFrame>
        <p:nvGraphicFramePr>
          <p:cNvPr id="6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06325581"/>
              </p:ext>
            </p:extLst>
          </p:nvPr>
        </p:nvGraphicFramePr>
        <p:xfrm>
          <a:off x="838200" y="1825625"/>
          <a:ext cx="10515600" cy="292088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0375"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Art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Science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60507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4492311"/>
              </p:ext>
            </p:extLst>
          </p:nvPr>
        </p:nvGraphicFramePr>
        <p:xfrm>
          <a:off x="2032000" y="5246666"/>
          <a:ext cx="8128000" cy="792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interruptions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emotional needs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best practices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learning styles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personalities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strategies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personal needs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course content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03563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W PD Slides with Master Templates_New" id="{2266FC89-AB6E-3043-B08D-30364E84A770}" vid="{B05D4069-8DF4-E847-A428-DD3637CFD7B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41AE33840635945B4A585FCAA3209A8" ma:contentTypeVersion="4" ma:contentTypeDescription="Create a new document." ma:contentTypeScope="" ma:versionID="11cd5c1273057f6dceef99e0c11725de">
  <xsd:schema xmlns:xsd="http://www.w3.org/2001/XMLSchema" xmlns:xs="http://www.w3.org/2001/XMLSchema" xmlns:p="http://schemas.microsoft.com/office/2006/metadata/properties" xmlns:ns2="7961bbbb-4c92-4895-b151-036478dae3d2" targetNamespace="http://schemas.microsoft.com/office/2006/metadata/properties" ma:root="true" ma:fieldsID="6900c8b5c9756ee5e90373b5a1eac287" ns2:_="">
    <xsd:import namespace="7961bbbb-4c92-4895-b151-036478dae3d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61bbbb-4c92-4895-b151-036478dae3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Last Shared By Time" ma:description="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D4A87C6-A03F-4531-9DCE-E47C1F2C3C7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961bbbb-4c92-4895-b151-036478dae3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3ADE588-5FD8-4C84-A387-FA77B061A51F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71B2E785-C664-497D-AD1C-E9A7B7867BA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4</Slides>
  <Notes>3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revision>1</cp:revision>
  <dcterms:modified xsi:type="dcterms:W3CDTF">2017-08-09T17:17:35Z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0x010100C41AE33840635945B4A585FCAA3209A8</vt:lpwstr>
  </property>
</Properties>
</file>