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62" r:id="rId5"/>
    <p:sldId id="256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just heard some examples of times when the lesson didn’t turn out as we expected. Teaching can be very scientific, with the use of research-based best practices, well-developed materials, strategies and methods. Yet when we enter a live classroom, there is so much more to consider. What do you think it means when people refer to the “art of teaching”?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choose a new partner and respond to the prompt. Ask a few to share with the whole group. </a:t>
            </a:r>
            <a:endParaRPr lang="en-US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that even the best-planned lesson can go wrong in a live classroom. In this segment we’ll think about how to balance the science of teaching, or research-based best practices, with the art of teaching that requires for us to respond to the real-life scenarios that can occur in the classroom.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19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participants Handout 6.1.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take a minute to review the ways that teaching is both an art and a science. Sort these teaching considerations into either science or art.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suggest which heading each word should be placed under.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u="sng" kern="1200">
                <a:effectLst/>
                <a:latin typeface="+mn-lt"/>
                <a:ea typeface="+mn-ea"/>
                <a:cs typeface="+mn-cs"/>
              </a:rPr>
              <a:t>Science:</a:t>
            </a:r>
            <a:r>
              <a:rPr lang="en-US"/>
              <a:t> 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 content 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b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practices 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styles </a:t>
            </a:r>
          </a:p>
          <a:p>
            <a:r>
              <a:rPr lang="en-US" u="sng" kern="1200">
                <a:effectLst/>
                <a:latin typeface="+mn-lt"/>
                <a:ea typeface="+mn-ea"/>
                <a:cs typeface="+mn-cs"/>
              </a:rPr>
              <a:t>Art: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Personalities 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 needs </a:t>
            </a: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needs </a:t>
            </a: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Interruptions</a:t>
            </a:r>
            <a:r>
              <a:rPr lang="en-US" i="1"/>
              <a:t> </a:t>
            </a:r>
            <a:endParaRPr lang="en-US"/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defRPr/>
            </a:pPr>
            <a:r>
              <a:rPr lang="en-US"/>
              <a:t>Successful Lessons </a:t>
            </a:r>
            <a:r>
              <a:rPr lang="mr-IN"/>
              <a:t>–</a:t>
            </a:r>
            <a:r>
              <a:rPr lang="en-US"/>
              <a:t> Balance Between Art and Science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66846" y="1324392"/>
            <a:ext cx="523859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Paired Discussion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11679" y="2649955"/>
            <a:ext cx="8148933" cy="284576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is teaching like an art?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58378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/>
              <a:t>Put the teaching elements in the correct column.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325581"/>
              </p:ext>
            </p:extLst>
          </p:nvPr>
        </p:nvGraphicFramePr>
        <p:xfrm>
          <a:off x="838200" y="1825625"/>
          <a:ext cx="10515600" cy="2920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5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92311"/>
              </p:ext>
            </p:extLst>
          </p:nvPr>
        </p:nvGraphicFramePr>
        <p:xfrm>
          <a:off x="2032000" y="5246666"/>
          <a:ext cx="8128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interruptions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emotional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best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learning styles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personalities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personal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/>
                        <a:t>course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A87C6-A03F-4531-9DCE-E47C1F2C3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ADE588-5FD8-4C84-A387-FA77B061A51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B2E785-C664-497D-AD1C-E9A7B7867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2017-08-09T17:17:35Z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