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 of growing and learning in our profession as teachers of young learners of English is reflecting on the art of teaching and how we can improve our practice.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small groups. Give participants a few minutes to discuss the prompt. Then, have two or three people from different groups share out (ask for ‘new voices’ or participants that haven’t shared yet).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50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answer the question.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False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sure participants understand that while reflective teaching does occur after a lesson, it also occurs during a lesson, and looking to the future.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False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sure participants know that it is also important to ask yourself why something went well or did not go well.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 2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review Donald </a:t>
            </a:r>
            <a:r>
              <a:rPr lang="en-US" i="1" kern="1200" err="1">
                <a:effectLst/>
                <a:latin typeface="+mn-lt"/>
                <a:ea typeface="+mn-ea"/>
                <a:cs typeface="+mn-cs"/>
              </a:rPr>
              <a:t>Schön’s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 types of reflective practice.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match the type of reflection with the time when it would occur.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Reflection in action: during class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Reflection on action: after class</a:t>
            </a:r>
            <a:br>
              <a:rPr lang="en-US">
                <a:ea typeface="+mn-ea"/>
                <a:cs typeface="+mn-cs"/>
              </a:rPr>
            </a:br>
            <a:r>
              <a:rPr lang="en-US" kern="1200">
                <a:effectLst/>
                <a:latin typeface="+mn-lt"/>
                <a:ea typeface="+mn-ea"/>
                <a:cs typeface="+mn-cs"/>
              </a:rPr>
              <a:t>Reflection for action: looking to the future</a:t>
            </a:r>
            <a:r>
              <a:rPr lang="en-US"/>
              <a:t> 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9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Successful Lessons </a:t>
            </a:r>
            <a:r>
              <a:rPr lang="mr-IN"/>
              <a:t>–</a:t>
            </a:r>
            <a:r>
              <a:rPr lang="en-US"/>
              <a:t> Reflective Teaching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892502" y="1838325"/>
            <a:ext cx="613409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Small Group Discussion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92502" y="2970429"/>
            <a:ext cx="6253484" cy="2845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/>
              <a:t>What do you think it means for teachers to engage in </a:t>
            </a:r>
            <a:r>
              <a:rPr lang="en-US" i="1"/>
              <a:t>reflective teaching</a:t>
            </a:r>
            <a:r>
              <a:rPr lang="en-US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806610" y="166343"/>
            <a:ext cx="621765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/>
              <a:t>Reflective teaching occurs only after a lesson.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5003812" y="1408182"/>
            <a:ext cx="1275907" cy="1672949"/>
          </a:xfrm>
        </p:spPr>
        <p:txBody>
          <a:bodyPr>
            <a:normAutofit/>
          </a:bodyPr>
          <a:lstStyle/>
          <a:p>
            <a:r>
              <a:rPr lang="en-US"/>
              <a:t>True</a:t>
            </a:r>
          </a:p>
          <a:p>
            <a:r>
              <a:rPr lang="en-US"/>
              <a:t>False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607364" y="3105076"/>
            <a:ext cx="6068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/>
              <a:t>Asking yourself what went well in your lesson is the most important part of reflective teaching.</a:t>
            </a:r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4939554" y="4694301"/>
            <a:ext cx="1275907" cy="1672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True</a:t>
            </a:r>
          </a:p>
          <a:p>
            <a:r>
              <a:rPr lang="en-US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Match the concept with the correct time.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194235" cy="3322845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lain"/>
            </a:pPr>
            <a:r>
              <a:rPr lang="en-US"/>
              <a:t>Reflection in action		a	looking to the future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lain"/>
            </a:pPr>
            <a:endParaRPr lang="en-US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lain"/>
            </a:pPr>
            <a:r>
              <a:rPr lang="en-US"/>
              <a:t>Reflection on action		b	after class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lain"/>
            </a:pPr>
            <a:endParaRPr lang="en-US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lain"/>
            </a:pPr>
            <a:r>
              <a:rPr lang="en-US"/>
              <a:t>Reflection for action		c	during class</a:t>
            </a:r>
          </a:p>
        </p:txBody>
      </p:sp>
    </p:spTree>
    <p:extLst>
      <p:ext uri="{BB962C8B-B14F-4D97-AF65-F5344CB8AC3E}">
        <p14:creationId xmlns:p14="http://schemas.microsoft.com/office/powerpoint/2010/main" val="7603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C4E854-139C-47C1-AA3A-20D351455A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14D382-8399-4949-B1EE-2A023336FE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D3CAE3-21F6-4997-8A28-7B90E5EEEBB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2017-08-09T17:37:43Z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