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2" r:id="rId5"/>
    <p:sldId id="263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Let's watch a short conclusion and do some final activities.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2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1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 Handout 6.2.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participants work in pairs. Ask participants to brainstorm responses to the prompt using the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World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on Handout 6.2. </a:t>
            </a:r>
            <a:endParaRPr lang="en-US"/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Before: tell students what materials to bring; ask them to research caves; provide alternative resources for students who can’t bring something from home or who don’t have internet access.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action: monitor for students who don’t have materials or don’t know where to start; monitor for situations that may cause a mess; etc.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2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participants work with a different partner. Have pairs brainstorm responses to the prompt using any example from their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World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Book. </a:t>
            </a:r>
            <a:endParaRPr lang="en-US"/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Before: tell students what materials to bring; provide alternative resources for students who can’t bring something from home or who don’t have internet access. In action: monitor for students who don’t have materials or don’t know where to start; monitor for situations that may cause a mess, etc. 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8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/>
              <a:t>Successful Lessons </a:t>
            </a:r>
            <a:r>
              <a:rPr lang="mr-IN"/>
              <a:t>–</a:t>
            </a:r>
            <a:r>
              <a:rPr lang="en-US"/>
              <a:t> Conclusion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2125677669"/>
              </p:ext>
            </p:extLst>
          </p:nvPr>
        </p:nvSpPr>
        <p:spPr>
          <a:xfrm>
            <a:off x="859464" y="478797"/>
            <a:ext cx="10122195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>
                <a:latin typeface="Calibri"/>
              </a:rPr>
              <a:t>Pair Work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2762" y="1804360"/>
            <a:ext cx="10515600" cy="436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/>
              <a:t>Consider the diorama project in terms of the art of teaching.</a:t>
            </a:r>
          </a:p>
          <a:p>
            <a:pPr marL="0" indent="0">
              <a:buNone/>
            </a:pPr>
            <a:endParaRPr lang="en-US" sz="3600"/>
          </a:p>
          <a:p>
            <a:pPr lvl="1"/>
            <a:r>
              <a:rPr lang="en-US" sz="3600"/>
              <a:t>Make a list of what you need to consider before you do this project.</a:t>
            </a:r>
          </a:p>
          <a:p>
            <a:pPr lvl="1"/>
            <a:r>
              <a:rPr lang="en-US" sz="3600"/>
              <a:t>Make a list of things to consider </a:t>
            </a:r>
            <a:r>
              <a:rPr lang="en-US" sz="3600" b="1"/>
              <a:t>in action </a:t>
            </a:r>
            <a:r>
              <a:rPr lang="en-US" sz="3600"/>
              <a:t>(while your students are doing the project).</a:t>
            </a:r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1751670419"/>
              </p:ext>
            </p:extLst>
          </p:nvPr>
        </p:nvSpPr>
        <p:spPr>
          <a:xfrm>
            <a:off x="859464" y="478797"/>
            <a:ext cx="10122195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>
                <a:latin typeface="Calibri"/>
              </a:rPr>
              <a:t>Pair Work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62762" y="1804360"/>
            <a:ext cx="10515600" cy="436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/>
              <a:t>Choose a project in your </a:t>
            </a:r>
            <a:r>
              <a:rPr lang="en-US" sz="3600"/>
              <a:t>Our World </a:t>
            </a:r>
            <a:r>
              <a:rPr lang="en-US" sz="3600" i="1"/>
              <a:t>Student Book, and think about the art of teaching.</a:t>
            </a:r>
          </a:p>
          <a:p>
            <a:pPr marL="0" indent="0">
              <a:buNone/>
            </a:pPr>
            <a:endParaRPr lang="en-US" sz="3600"/>
          </a:p>
          <a:p>
            <a:pPr lvl="1"/>
            <a:r>
              <a:rPr lang="en-US" sz="3600"/>
              <a:t>Make a list of what you need to consider before you do this project.</a:t>
            </a:r>
          </a:p>
          <a:p>
            <a:pPr lvl="1"/>
            <a:r>
              <a:rPr lang="en-US" sz="3600"/>
              <a:t>Make a list of things to consider </a:t>
            </a:r>
            <a:r>
              <a:rPr lang="en-US" sz="3600" b="1"/>
              <a:t>in action </a:t>
            </a:r>
            <a:r>
              <a:rPr lang="en-US" sz="3600"/>
              <a:t>(while your students are doing the project).</a:t>
            </a:r>
          </a:p>
        </p:txBody>
      </p:sp>
    </p:spTree>
    <p:extLst>
      <p:ext uri="{BB962C8B-B14F-4D97-AF65-F5344CB8AC3E}">
        <p14:creationId xmlns:p14="http://schemas.microsoft.com/office/powerpoint/2010/main" val="1010108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1AC64B-F2F0-4E36-9DB1-44E56E77D5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FEC537-A47E-48C2-BE0F-98FA13991A8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A91709-CADB-4C39-9A80-46F496F3C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2017-08-09T17:42:09Z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