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2" r:id="rId5"/>
    <p:sldId id="256" r:id="rId6"/>
    <p:sldId id="258"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1</a:t>
            </a:fld>
            <a:endParaRPr lang="en-US"/>
          </a:p>
        </p:txBody>
      </p:sp>
    </p:spTree>
    <p:extLst>
      <p:ext uri="{BB962C8B-B14F-4D97-AF65-F5344CB8AC3E}">
        <p14:creationId xmlns:p14="http://schemas.microsoft.com/office/powerpoint/2010/main" val="2279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Preview 1 </a:t>
            </a:r>
            <a:endParaRPr lang="en-US"/>
          </a:p>
          <a:p>
            <a:r>
              <a:rPr lang="en-US" sz="1200" i="1" kern="1200">
                <a:solidFill>
                  <a:schemeClr val="tx1"/>
                </a:solidFill>
                <a:effectLst/>
                <a:latin typeface="+mn-lt"/>
                <a:ea typeface="+mn-ea"/>
                <a:cs typeface="+mn-cs"/>
              </a:rPr>
              <a:t>Welcome to this workshop on assessment. Assessment is a challenging area for teachers of all subject areas. </a:t>
            </a:r>
            <a:r>
              <a:rPr lang="en-US" sz="1200" kern="1200">
                <a:solidFill>
                  <a:schemeClr val="tx1"/>
                </a:solidFill>
                <a:effectLst/>
                <a:latin typeface="+mn-lt"/>
                <a:ea typeface="+mn-ea"/>
                <a:cs typeface="+mn-cs"/>
              </a:rPr>
              <a:t>Our World </a:t>
            </a:r>
            <a:r>
              <a:rPr lang="en-US" sz="1200" i="1" kern="1200">
                <a:solidFill>
                  <a:schemeClr val="tx1"/>
                </a:solidFill>
                <a:effectLst/>
                <a:latin typeface="+mn-lt"/>
                <a:ea typeface="+mn-ea"/>
                <a:cs typeface="+mn-cs"/>
              </a:rPr>
              <a:t>comes with an assessment program developed by the Center for Applied Linguistics in Washington D.C, so you can be confident that you have the best tools to assess your young learners as they progress through the program. </a:t>
            </a:r>
            <a:endParaRPr lang="en-US"/>
          </a:p>
          <a:p>
            <a:r>
              <a:rPr lang="en-US" sz="1200" i="1" kern="1200">
                <a:solidFill>
                  <a:schemeClr val="tx1"/>
                </a:solidFill>
                <a:effectLst/>
                <a:latin typeface="+mn-lt"/>
                <a:ea typeface="+mn-ea"/>
                <a:cs typeface="+mn-cs"/>
              </a:rPr>
              <a:t>This workshop features classroom-based or formative assessment. It will show you how to assess your young learners every day in class to ensure their success. </a:t>
            </a:r>
            <a:endParaRPr lang="en-US"/>
          </a:p>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a:effectLst/>
                <a:latin typeface="+mn-lt"/>
                <a:ea typeface="+mn-ea"/>
                <a:cs typeface="+mn-cs"/>
              </a:rPr>
              <a:t>Preview 2</a:t>
            </a:r>
            <a:r>
              <a:rPr lang="en-US" b="1"/>
              <a:t> </a:t>
            </a:r>
            <a:endParaRPr lang="en-US"/>
          </a:p>
          <a:p>
            <a:r>
              <a:rPr lang="en-US" kern="1200">
                <a:effectLst/>
                <a:latin typeface="+mn-lt"/>
                <a:ea typeface="+mn-ea"/>
                <a:cs typeface="+mn-cs"/>
              </a:rPr>
              <a:t>Distribute Handout 7.1.</a:t>
            </a:r>
            <a:r>
              <a:rPr lang="en-US"/>
              <a:t> </a:t>
            </a:r>
          </a:p>
          <a:p>
            <a:r>
              <a:rPr lang="en-US" kern="1200">
                <a:effectLst/>
                <a:latin typeface="+mn-lt"/>
                <a:ea typeface="+mn-ea"/>
                <a:cs typeface="+mn-cs"/>
              </a:rPr>
              <a:t>Ask participants to discuss the prompt in small groups.</a:t>
            </a:r>
            <a:r>
              <a:rPr lang="en-US"/>
              <a:t> </a:t>
            </a:r>
          </a:p>
          <a:p>
            <a:r>
              <a:rPr lang="en-US" kern="1200">
                <a:effectLst/>
                <a:latin typeface="+mn-lt"/>
                <a:ea typeface="+mn-ea"/>
                <a:cs typeface="+mn-cs"/>
              </a:rPr>
              <a:t>After two minutes, have participants share their ideas. Write their ideas on the screen.</a:t>
            </a:r>
            <a:r>
              <a:rPr lang="en-US"/>
              <a:t> </a:t>
            </a:r>
          </a:p>
          <a:p>
            <a:r>
              <a:rPr lang="en-US" kern="1200">
                <a:effectLst/>
                <a:latin typeface="+mn-lt"/>
                <a:ea typeface="+mn-ea"/>
                <a:cs typeface="+mn-cs"/>
              </a:rPr>
              <a:t>As you collect ideas, lead a discussion that makes the following points:</a:t>
            </a:r>
            <a:r>
              <a:rPr lang="en-US"/>
              <a:t> </a:t>
            </a:r>
          </a:p>
          <a:p>
            <a:pPr marL="285750" indent="-285750">
              <a:buChar char="•"/>
            </a:pPr>
            <a:r>
              <a:rPr lang="en-US" sz="1200" kern="1200">
                <a:solidFill>
                  <a:schemeClr val="tx1"/>
                </a:solidFill>
                <a:effectLst/>
                <a:latin typeface="+mn-lt"/>
                <a:ea typeface="+mn-ea"/>
                <a:cs typeface="+mn-cs"/>
              </a:rPr>
              <a:t>Assessment refers to more than formal or end of term tests. </a:t>
            </a:r>
            <a:endParaRPr lang="en-US" sz="1200">
              <a:solidFill>
                <a:schemeClr val="tx1"/>
              </a:solidFill>
              <a:latin typeface="+mn-lt"/>
            </a:endParaRPr>
          </a:p>
          <a:p>
            <a:pPr marL="285750" indent="-285750">
              <a:buChar char="•"/>
            </a:pPr>
            <a:r>
              <a:rPr lang="en-US" sz="1200" kern="1200">
                <a:solidFill>
                  <a:schemeClr val="tx1"/>
                </a:solidFill>
                <a:effectLst/>
                <a:latin typeface="+mn-lt"/>
                <a:ea typeface="+mn-ea"/>
                <a:cs typeface="+mn-cs"/>
              </a:rPr>
              <a:t>Assessment is an ongoing process, whose ultimate purpose is to improve student learning. </a:t>
            </a:r>
            <a:endParaRPr lang="en-US" sz="1200">
              <a:solidFill>
                <a:schemeClr val="tx1"/>
              </a:solidFill>
              <a:latin typeface="+mn-lt"/>
            </a:endParaRPr>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154361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Video </a:t>
            </a:r>
            <a:endParaRPr lang="en-US"/>
          </a:p>
          <a:p>
            <a:r>
              <a:rPr lang="en-US" sz="1200" kern="1200">
                <a:solidFill>
                  <a:schemeClr val="tx1"/>
                </a:solidFill>
                <a:effectLst/>
                <a:latin typeface="+mn-lt"/>
                <a:ea typeface="+mn-ea"/>
                <a:cs typeface="+mn-cs"/>
              </a:rPr>
              <a:t>Play the video. </a:t>
            </a:r>
            <a:endParaRPr lang="en-US"/>
          </a:p>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93845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Review </a:t>
            </a:r>
            <a:endParaRPr lang="en-US"/>
          </a:p>
          <a:p>
            <a:r>
              <a:rPr lang="en-US" sz="1200" kern="1200">
                <a:solidFill>
                  <a:schemeClr val="tx1"/>
                </a:solidFill>
                <a:effectLst/>
                <a:latin typeface="+mn-lt"/>
                <a:ea typeface="+mn-ea"/>
                <a:cs typeface="+mn-cs"/>
              </a:rPr>
              <a:t>Ask participants to do the activity on the screen. </a:t>
            </a:r>
            <a:endParaRPr lang="en-US"/>
          </a:p>
          <a:p>
            <a:r>
              <a:rPr lang="en-US" sz="1200" kern="1200">
                <a:solidFill>
                  <a:schemeClr val="tx1"/>
                </a:solidFill>
                <a:effectLst/>
                <a:latin typeface="+mn-lt"/>
                <a:ea typeface="+mn-ea"/>
                <a:cs typeface="+mn-cs"/>
              </a:rPr>
              <a:t>If you have samples of the </a:t>
            </a:r>
            <a:r>
              <a:rPr lang="en-US" sz="1200" i="1" kern="1200">
                <a:solidFill>
                  <a:schemeClr val="tx1"/>
                </a:solidFill>
                <a:effectLst/>
                <a:latin typeface="+mn-lt"/>
                <a:ea typeface="+mn-ea"/>
                <a:cs typeface="+mn-cs"/>
              </a:rPr>
              <a:t>Our World </a:t>
            </a:r>
            <a:r>
              <a:rPr lang="en-US" sz="1200" kern="1200">
                <a:solidFill>
                  <a:schemeClr val="tx1"/>
                </a:solidFill>
                <a:effectLst/>
                <a:latin typeface="+mn-lt"/>
                <a:ea typeface="+mn-ea"/>
                <a:cs typeface="+mn-cs"/>
              </a:rPr>
              <a:t>assessment program, take a moment to show participants the summative assessments created by the Center for Applied Linguistics. </a:t>
            </a:r>
            <a:endParaRPr lang="en-US"/>
          </a:p>
          <a:p>
            <a:r>
              <a:rPr lang="en-US" sz="1200" b="1" kern="1200">
                <a:solidFill>
                  <a:schemeClr val="tx1"/>
                </a:solidFill>
                <a:effectLst/>
                <a:latin typeface="+mn-lt"/>
                <a:ea typeface="+mn-ea"/>
                <a:cs typeface="+mn-cs"/>
              </a:rPr>
              <a:t>Answer: </a:t>
            </a:r>
            <a:endParaRPr lang="en-US"/>
          </a:p>
          <a:p>
            <a:r>
              <a:rPr lang="en-US" sz="1200" kern="1200">
                <a:solidFill>
                  <a:schemeClr val="tx1"/>
                </a:solidFill>
                <a:effectLst/>
                <a:latin typeface="+mn-lt"/>
                <a:ea typeface="+mn-ea"/>
                <a:cs typeface="+mn-cs"/>
              </a:rPr>
              <a:t>summative assessment </a:t>
            </a:r>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309704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lvl="0"/>
            <a:r>
              <a:rPr lang="en-US"/>
              <a:t>Ensuring Success through Assessment </a:t>
            </a:r>
            <a:r>
              <a:rPr lang="mr-IN"/>
              <a:t>–</a:t>
            </a:r>
            <a:r>
              <a:rPr lang="en-US"/>
              <a:t> Introduction</a:t>
            </a:r>
          </a:p>
          <a:p>
            <a:endParaRPr lang="en-US"/>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57232" y="2810614"/>
            <a:ext cx="569019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ENSURING SUCCESS </a:t>
            </a:r>
            <a:br>
              <a:rPr lang="en-US" b="1"/>
            </a:br>
            <a:r>
              <a:rPr lang="en-US" b="1"/>
              <a:t>THROUGH ASSESSMENT</a:t>
            </a:r>
          </a:p>
        </p:txBody>
      </p:sp>
    </p:spTree>
    <p:extLst>
      <p:ext uri="{BB962C8B-B14F-4D97-AF65-F5344CB8AC3E}">
        <p14:creationId xmlns:p14="http://schemas.microsoft.com/office/powerpoint/2010/main" val="18721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6830" y="591657"/>
            <a:ext cx="613409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a:t>Small group discussion:</a:t>
            </a:r>
          </a:p>
        </p:txBody>
      </p:sp>
      <p:sp>
        <p:nvSpPr>
          <p:cNvPr id="5" name="Content Placeholder 2"/>
          <p:cNvSpPr txBox="1">
            <a:spLocks/>
          </p:cNvSpPr>
          <p:nvPr/>
        </p:nvSpPr>
        <p:spPr>
          <a:xfrm>
            <a:off x="1323297" y="1917220"/>
            <a:ext cx="10198142" cy="408654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a:t>What do you think of when you hear the word </a:t>
            </a:r>
            <a:r>
              <a:rPr lang="en-US" i="1"/>
              <a:t>assessment?</a:t>
            </a:r>
          </a:p>
          <a:p>
            <a:pPr marL="0" indent="0">
              <a:lnSpc>
                <a:spcPct val="100000"/>
              </a:lnSpc>
              <a:spcBef>
                <a:spcPts val="0"/>
              </a:spcBef>
              <a:buFont typeface="Arial"/>
              <a:buNone/>
              <a:defRPr/>
            </a:pPr>
            <a:r>
              <a:rPr lang="en-US"/>
              <a:t>_____________________________________________________</a:t>
            </a:r>
          </a:p>
          <a:p>
            <a:pPr marL="0" indent="0">
              <a:lnSpc>
                <a:spcPct val="100000"/>
              </a:lnSpc>
              <a:spcBef>
                <a:spcPts val="0"/>
              </a:spcBef>
              <a:buFont typeface="Arial"/>
              <a:buNone/>
              <a:defRPr/>
            </a:pPr>
            <a:r>
              <a:rPr lang="en-US"/>
              <a:t>_____________________________________________________</a:t>
            </a:r>
          </a:p>
          <a:p>
            <a:pPr marL="0" indent="0">
              <a:lnSpc>
                <a:spcPct val="100000"/>
              </a:lnSpc>
              <a:spcBef>
                <a:spcPts val="0"/>
              </a:spcBef>
              <a:buFont typeface="Arial"/>
              <a:buNone/>
              <a:defRPr/>
            </a:pPr>
            <a:r>
              <a:rPr lang="en-US"/>
              <a:t>_____________________________________________________</a:t>
            </a:r>
          </a:p>
          <a:p>
            <a:pPr marL="0" indent="0">
              <a:lnSpc>
                <a:spcPct val="100000"/>
              </a:lnSpc>
              <a:spcBef>
                <a:spcPts val="0"/>
              </a:spcBef>
              <a:buFont typeface="Arial"/>
              <a:buNone/>
              <a:defRPr/>
            </a:pPr>
            <a:r>
              <a:rPr lang="en-US"/>
              <a:t>_____________________________________________________</a:t>
            </a:r>
          </a:p>
          <a:p>
            <a:pPr marL="0" indent="0">
              <a:lnSpc>
                <a:spcPct val="100000"/>
              </a:lnSpc>
              <a:spcBef>
                <a:spcPts val="0"/>
              </a:spcBef>
              <a:buFont typeface="Arial"/>
              <a:buNone/>
              <a:defRPr/>
            </a:pPr>
            <a:r>
              <a:rPr lang="en-US"/>
              <a:t>_____________________________________________________</a:t>
            </a:r>
          </a:p>
          <a:p>
            <a:pPr marL="0" indent="0">
              <a:lnSpc>
                <a:spcPct val="100000"/>
              </a:lnSpc>
              <a:spcBef>
                <a:spcPts val="0"/>
              </a:spcBef>
              <a:buFont typeface="Arial"/>
              <a:buNone/>
              <a:defRPr/>
            </a:pPr>
            <a:r>
              <a:rPr lang="en-US"/>
              <a:t>_____________________________________________________</a:t>
            </a:r>
          </a:p>
          <a:p>
            <a:pPr marL="0" indent="0">
              <a:lnSpc>
                <a:spcPct val="100000"/>
              </a:lnSpc>
              <a:spcBef>
                <a:spcPts val="0"/>
              </a:spcBef>
              <a:buFontTx/>
              <a:buNone/>
              <a:defRPr/>
            </a:pPr>
            <a:endParaRPr lang="en-US"/>
          </a:p>
        </p:txBody>
      </p:sp>
    </p:spTree>
    <p:extLst>
      <p:ext uri="{BB962C8B-B14F-4D97-AF65-F5344CB8AC3E}">
        <p14:creationId xmlns:p14="http://schemas.microsoft.com/office/powerpoint/2010/main" val="166178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72046" y="825561"/>
            <a:ext cx="548678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Which of the following does the video NOT focus on?</a:t>
            </a:r>
          </a:p>
        </p:txBody>
      </p:sp>
      <p:sp>
        <p:nvSpPr>
          <p:cNvPr id="6" name="Content Placeholder 7"/>
          <p:cNvSpPr>
            <a:spLocks noGrp="1"/>
          </p:cNvSpPr>
          <p:nvPr>
            <p:ph idx="1"/>
          </p:nvPr>
        </p:nvSpPr>
        <p:spPr>
          <a:xfrm>
            <a:off x="3278371" y="2750565"/>
            <a:ext cx="5274134" cy="2012822"/>
          </a:xfrm>
        </p:spPr>
        <p:txBody>
          <a:bodyPr>
            <a:normAutofit fontScale="92500" lnSpcReduction="10000"/>
          </a:bodyPr>
          <a:lstStyle/>
          <a:p>
            <a:r>
              <a:rPr lang="en-US"/>
              <a:t>informal assessment</a:t>
            </a:r>
          </a:p>
          <a:p>
            <a:r>
              <a:rPr lang="en-US"/>
              <a:t>classroom-based assessment</a:t>
            </a:r>
          </a:p>
          <a:p>
            <a:r>
              <a:rPr lang="en-US"/>
              <a:t>summative assessment</a:t>
            </a:r>
          </a:p>
          <a:p>
            <a:r>
              <a:rPr lang="en-US"/>
              <a:t>formative assessment</a:t>
            </a:r>
          </a:p>
        </p:txBody>
      </p:sp>
    </p:spTree>
    <p:extLst>
      <p:ext uri="{BB962C8B-B14F-4D97-AF65-F5344CB8AC3E}">
        <p14:creationId xmlns:p14="http://schemas.microsoft.com/office/powerpoint/2010/main" val="172035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W PD Slides with Master Templates_New" id="{2266FC89-AB6E-3043-B08D-30364E84A770}" vid="{B05D4069-8DF4-E847-A428-DD3637CFD7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3EF6A4-2089-4662-85E8-004A4B48C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184E19-BA2A-40B4-A300-A24EAF55FCE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2BB79F7-01B4-4230-A93B-48F1AD4F07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5</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2017-08-09T20:07:14Z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