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3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Defining objectives is an important step in developing effective formative assessments. Think about the prompt on the screen and write down your ideas.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one or two participants to share what they wrote about objectives.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46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Review 1</a:t>
            </a:r>
            <a:r>
              <a:rPr lang="en-US" b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Ask participants for answers and type them on the screen.</a:t>
            </a:r>
            <a:r>
              <a:rPr lang="en-US"/>
              <a:t> </a:t>
            </a:r>
          </a:p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Possible answers:</a:t>
            </a:r>
            <a:r>
              <a:rPr lang="en-US" b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concrete</a:t>
            </a:r>
            <a:r>
              <a:rPr lang="en-US"/>
              <a:t> </a:t>
            </a:r>
            <a:endParaRPr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measurable</a:t>
            </a:r>
            <a:r>
              <a:rPr lang="en-US"/>
              <a:t> </a:t>
            </a:r>
            <a:endParaRPr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observable</a:t>
            </a:r>
            <a:r>
              <a:rPr lang="en-US"/>
              <a:t> </a:t>
            </a:r>
            <a:endParaRPr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assessable</a:t>
            </a:r>
            <a:r>
              <a:rPr lang="en-US"/>
              <a:t> 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2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 on participants to categorize the verbs, or have them come to the screen to do the activity.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OBSERVABLE: answer questions; count; distinguish or identify; point; talk or write about; listen and point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OBSERVABLE: know; learn; understand 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8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/>
              <a:t>Ensuring Success through Assessment </a:t>
            </a:r>
            <a:r>
              <a:rPr lang="mr-IN"/>
              <a:t>–</a:t>
            </a:r>
            <a:r>
              <a:rPr lang="en-US"/>
              <a:t> Start with Concrete Objectives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110468" y="1098660"/>
            <a:ext cx="6134095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/>
              <a:t>Reflection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97172" y="2870791"/>
            <a:ext cx="9760688" cy="3328176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do you think is important in writing objectives?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190848" y="825561"/>
            <a:ext cx="99308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/>
              <a:t>What are three adjectives that describe a well-written objective?</a:t>
            </a:r>
          </a:p>
        </p:txBody>
      </p:sp>
      <p:sp>
        <p:nvSpPr>
          <p:cNvPr id="6" name="Content Placeholder 7"/>
          <p:cNvSpPr txBox="1">
            <a:spLocks/>
          </p:cNvSpPr>
          <p:nvPr/>
        </p:nvSpPr>
        <p:spPr>
          <a:xfrm>
            <a:off x="1360967" y="2151123"/>
            <a:ext cx="8931349" cy="308009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n-US"/>
              <a:t>1._______________________________________________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/>
              <a:t>2._______________________________________________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/>
              <a:t>3._______________________________________________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i="1"/>
              <a:t>Categorize the verbs below into the two columns.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45335"/>
              </p:ext>
            </p:extLst>
          </p:nvPr>
        </p:nvGraphicFramePr>
        <p:xfrm>
          <a:off x="838200" y="1329236"/>
          <a:ext cx="10515600" cy="3201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947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Observable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Not Observable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3404">
                <a:tc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734860"/>
              </p:ext>
            </p:extLst>
          </p:nvPr>
        </p:nvGraphicFramePr>
        <p:xfrm>
          <a:off x="1492102" y="5162126"/>
          <a:ext cx="9207796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1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1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answer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distinguish or identify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understand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talk or write about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learn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listen and 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know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61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964EB95-11BA-4078-B78F-F2AD7419BC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0BB5E4-DF8E-49D1-9FD4-FEA9BD28DE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42CC14-2ECC-4D30-ACAC-94EE26B8FB4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2017-08-09T20:11:05Z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