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1866"/>
  </p:normalViewPr>
  <p:slideViewPr>
    <p:cSldViewPr snapToGrid="0" snapToObjects="1">
      <p:cViewPr varScale="1">
        <p:scale>
          <a:sx n="78" d="100"/>
          <a:sy n="78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-5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D1318-FD16-AA47-B107-09005238C85B}" type="datetimeFigureOut">
              <a:rPr lang="en-US" smtClean="0"/>
              <a:t>8/4/17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BFCF-1F2D-6F40-806F-47CD3CB352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 1</a:t>
            </a:r>
          </a:p>
          <a:p>
            <a:endParaRPr lang="en-US" b="1" dirty="0" smtClean="0"/>
          </a:p>
          <a:p>
            <a:r>
              <a:rPr lang="en-US" b="0" i="1" dirty="0" smtClean="0"/>
              <a:t>Welcome to this workshop on starting and ending class! In this training you’ll learn about fun and helpful routines</a:t>
            </a:r>
            <a:r>
              <a:rPr lang="en-US" b="0" i="1" baseline="0" dirty="0" smtClean="0"/>
              <a:t> that not only support your young learners, but also help them increase their language use.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BFCF-1F2D-6F40-806F-47CD3CB352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9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 2</a:t>
            </a:r>
          </a:p>
          <a:p>
            <a:endParaRPr lang="en-US" b="1" dirty="0" smtClean="0"/>
          </a:p>
          <a:p>
            <a:r>
              <a:rPr lang="en-US" b="0" i="1" dirty="0" smtClean="0"/>
              <a:t>Let’s take a minute to talk about what we already do in our classrooms. Get together with a partner, and discuss the questions on the screen.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BFCF-1F2D-6F40-806F-47CD3CB352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i="1" dirty="0" smtClean="0"/>
              <a:t>We are now going</a:t>
            </a:r>
            <a:r>
              <a:rPr lang="en-US" b="0" i="1" baseline="0" dirty="0" smtClean="0"/>
              <a:t> to watch a video. Listen for reasons to use starting and ending routines. Write down the reasons you hear.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Play the video.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Then, ask participants to list some reasons they remember from the video. In the next slide, they can check to see if they remembered the most important ones.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BFCF-1F2D-6F40-806F-47CD3CB352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</a:p>
          <a:p>
            <a:endParaRPr lang="en-US" b="1" dirty="0" smtClean="0"/>
          </a:p>
          <a:p>
            <a:r>
              <a:rPr lang="en-US" b="0" i="1" dirty="0" smtClean="0"/>
              <a:t>Let’s review the many</a:t>
            </a:r>
            <a:r>
              <a:rPr lang="en-US" b="0" i="1" baseline="0" dirty="0" smtClean="0"/>
              <a:t> ways routines for starting and ending class can help young learners.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Ask participants to sort the bullet points into each category as appropriate. Distribute Handout 9.1, and have participants record each of the reasons in the appropriate category.</a:t>
            </a:r>
          </a:p>
          <a:p>
            <a:endParaRPr lang="en-US" b="0" i="0" baseline="0" dirty="0" smtClean="0"/>
          </a:p>
          <a:p>
            <a:r>
              <a:rPr lang="en-US" b="1" i="0" baseline="0" dirty="0" smtClean="0"/>
              <a:t>Answers:</a:t>
            </a:r>
          </a:p>
          <a:p>
            <a:pPr marL="228600" indent="-228600">
              <a:buAutoNum type="arabicPeriod"/>
            </a:pPr>
            <a:r>
              <a:rPr lang="en-US" b="0" i="0" baseline="0" dirty="0" smtClean="0"/>
              <a:t>Classroom Community: develop rapport; feel more comfortable</a:t>
            </a:r>
          </a:p>
          <a:p>
            <a:pPr marL="228600" indent="-228600">
              <a:buAutoNum type="arabicPeriod"/>
            </a:pPr>
            <a:r>
              <a:rPr lang="en-US" b="0" i="0" baseline="0" dirty="0" smtClean="0"/>
              <a:t>Classroom Structure: know what to expect; creates order</a:t>
            </a:r>
          </a:p>
          <a:p>
            <a:pPr marL="228600" indent="-228600">
              <a:buAutoNum type="arabicPeriod"/>
            </a:pPr>
            <a:r>
              <a:rPr lang="en-US" b="0" i="0" baseline="0" dirty="0" smtClean="0"/>
              <a:t>Language Acquisition: use English for real communication; practice language regularly; master frequently used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BFCF-1F2D-6F40-806F-47CD3CB352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3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9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Starting and Ending Class </a:t>
            </a:r>
            <a:r>
              <a:rPr lang="mr-IN" dirty="0" smtClean="0"/>
              <a:t>–</a:t>
            </a:r>
            <a:r>
              <a:rPr lang="en-US" dirty="0" smtClean="0"/>
              <a:t> Introduction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 smtClean="0"/>
              <a:t>STARTING </a:t>
            </a:r>
            <a:r>
              <a:rPr lang="en-US" sz="4400" b="1" dirty="0"/>
              <a:t>AND ENDING CLASS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239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Paired </a:t>
            </a:r>
            <a:r>
              <a:rPr lang="en-US" sz="4400" b="1" dirty="0" smtClean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 routine?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some routines you use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124896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49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29302"/>
              </p:ext>
            </p:extLst>
          </p:nvPr>
        </p:nvGraphicFramePr>
        <p:xfrm>
          <a:off x="727363" y="315409"/>
          <a:ext cx="10737273" cy="3503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9091"/>
                <a:gridCol w="3579091"/>
                <a:gridCol w="3579091"/>
              </a:tblGrid>
              <a:tr h="502905">
                <a:tc gridSpan="3">
                  <a:txBody>
                    <a:bodyPr/>
                    <a:lstStyle/>
                    <a:p>
                      <a:r>
                        <a:rPr lang="en-US" sz="2800" i="1" dirty="0" smtClean="0"/>
                        <a:t>Reasons</a:t>
                      </a:r>
                      <a:r>
                        <a:rPr lang="en-US" sz="2800" i="1" baseline="0" dirty="0" smtClean="0"/>
                        <a:t> to use routines:</a:t>
                      </a:r>
                      <a:endParaRPr lang="en-US" sz="2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Classroom Community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Classroom</a:t>
                      </a:r>
                      <a:r>
                        <a:rPr lang="en-US" sz="2800" baseline="0" dirty="0" smtClean="0"/>
                        <a:t> 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Language Acquisition</a:t>
                      </a:r>
                      <a:endParaRPr lang="en-US" sz="2800" dirty="0"/>
                    </a:p>
                  </a:txBody>
                  <a:tcPr/>
                </a:tc>
              </a:tr>
              <a:tr h="246701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64997"/>
              </p:ext>
            </p:extLst>
          </p:nvPr>
        </p:nvGraphicFramePr>
        <p:xfrm>
          <a:off x="1434686" y="3933040"/>
          <a:ext cx="9322626" cy="187993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61313"/>
                <a:gridCol w="4661313"/>
              </a:tblGrid>
              <a:tr h="50833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use English for real communication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feel more comfortable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know what to expect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master frequently used language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develop rapport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practice language regularly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creates order in the class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38905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C47F89-B5E3-473B-8456-2B96068331AA}"/>
</file>

<file path=customXml/itemProps2.xml><?xml version="1.0" encoding="utf-8"?>
<ds:datastoreItem xmlns:ds="http://schemas.openxmlformats.org/officeDocument/2006/customXml" ds:itemID="{1961C5CD-3A5A-4311-B906-8FFE90A298AB}"/>
</file>

<file path=customXml/itemProps3.xml><?xml version="1.0" encoding="utf-8"?>
<ds:datastoreItem xmlns:ds="http://schemas.openxmlformats.org/officeDocument/2006/customXml" ds:itemID="{5906CB90-55D1-4CB9-8996-D9F1A00EB1DA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25</TotalTime>
  <Words>286</Words>
  <Application>Microsoft Macintosh PowerPoint</Application>
  <PresentationFormat>Widescreen</PresentationFormat>
  <Paragraphs>47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Mangal</vt:lpstr>
      <vt:lpstr>Arial</vt:lpstr>
      <vt:lpstr>OurWorldTheme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8</cp:revision>
  <dcterms:created xsi:type="dcterms:W3CDTF">2017-07-31T12:40:20Z</dcterms:created>
  <dcterms:modified xsi:type="dcterms:W3CDTF">2017-08-04T16:30:31Z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