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81690"/>
  </p:normalViewPr>
  <p:slideViewPr>
    <p:cSldViewPr snapToGrid="0" snapToObjects="1">
      <p:cViewPr varScale="1">
        <p:scale>
          <a:sx n="78" d="100"/>
          <a:sy n="78" d="100"/>
        </p:scale>
        <p:origin x="1320" y="176"/>
      </p:cViewPr>
      <p:guideLst/>
    </p:cSldViewPr>
  </p:slideViewPr>
  <p:notesTextViewPr>
    <p:cViewPr>
      <p:scale>
        <a:sx n="1" d="1"/>
        <a:sy n="1" d="1"/>
      </p:scale>
      <p:origin x="0" y="-648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C3A66-A4A9-3D44-B081-AD71AEFCA478}" type="datetimeFigureOut">
              <a:rPr lang="en-US" smtClean="0"/>
              <a:t>8/4/17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722CCF-F6CE-EE4E-9B3A-F12DCA76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106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Preview</a:t>
            </a:r>
          </a:p>
          <a:p>
            <a:endParaRPr lang="en-US" b="1" dirty="0" smtClean="0"/>
          </a:p>
          <a:p>
            <a:r>
              <a:rPr lang="en-US" b="0" i="1" dirty="0" smtClean="0"/>
              <a:t>The way you begin class sets the tone for the rest of your time with your students. Let’s take a minute to discuss how we do that.</a:t>
            </a:r>
          </a:p>
          <a:p>
            <a:endParaRPr lang="en-US" b="0" i="1" dirty="0" smtClean="0"/>
          </a:p>
          <a:p>
            <a:r>
              <a:rPr lang="en-US" b="0" i="0" dirty="0" smtClean="0"/>
              <a:t>Have</a:t>
            </a:r>
            <a:r>
              <a:rPr lang="en-US" b="0" i="0" baseline="0" dirty="0" smtClean="0"/>
              <a:t> participants discuss the prompt in groups of three or four. After three to five minutes, ask one person from each of the groups (or select a few) to share an idea with the whole group.</a:t>
            </a:r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722CCF-F6CE-EE4E-9B3A-F12DCA760CD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47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Video</a:t>
            </a:r>
          </a:p>
          <a:p>
            <a:endParaRPr lang="en-US" b="1" dirty="0" smtClean="0"/>
          </a:p>
          <a:p>
            <a:r>
              <a:rPr lang="en-US" b="0" dirty="0" smtClean="0"/>
              <a:t>Distribute handout 9.2.</a:t>
            </a:r>
          </a:p>
          <a:p>
            <a:endParaRPr lang="en-US" b="0" dirty="0" smtClean="0"/>
          </a:p>
          <a:p>
            <a:r>
              <a:rPr lang="en-US" b="0" i="1" dirty="0" smtClean="0"/>
              <a:t>In this video segment, we’ll see some specific ways to greet students. Use your handout to take notes about greetings.</a:t>
            </a:r>
          </a:p>
          <a:p>
            <a:endParaRPr lang="en-US" b="0" i="1" dirty="0" smtClean="0"/>
          </a:p>
          <a:p>
            <a:r>
              <a:rPr lang="en-US" b="0" i="0" dirty="0" smtClean="0"/>
              <a:t>Play the video.</a:t>
            </a:r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722CCF-F6CE-EE4E-9B3A-F12DCA760CD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323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Review</a:t>
            </a:r>
          </a:p>
          <a:p>
            <a:endParaRPr lang="en-US" b="1" dirty="0" smtClean="0"/>
          </a:p>
          <a:p>
            <a:r>
              <a:rPr lang="en-US" b="0" dirty="0" smtClean="0"/>
              <a:t>Ask participants to help you</a:t>
            </a:r>
            <a:r>
              <a:rPr lang="en-US" b="0" baseline="0" dirty="0" smtClean="0"/>
              <a:t> complete the sentences, or invite a few to the screen to do the activity themselves.</a:t>
            </a:r>
          </a:p>
          <a:p>
            <a:endParaRPr lang="en-US" b="0" baseline="0" dirty="0" smtClean="0"/>
          </a:p>
          <a:p>
            <a:r>
              <a:rPr lang="en-US" b="1" baseline="0" dirty="0" smtClean="0"/>
              <a:t>Answers:</a:t>
            </a:r>
          </a:p>
          <a:p>
            <a:r>
              <a:rPr lang="en-US" b="1" baseline="0" dirty="0" smtClean="0"/>
              <a:t>Mark</a:t>
            </a:r>
            <a:r>
              <a:rPr lang="en-US" b="0" baseline="0" dirty="0" smtClean="0"/>
              <a:t> the start of class with different types of greetings.</a:t>
            </a:r>
          </a:p>
          <a:p>
            <a:r>
              <a:rPr lang="en-US" b="1" baseline="0" dirty="0" smtClean="0"/>
              <a:t>Use</a:t>
            </a:r>
            <a:r>
              <a:rPr lang="en-US" b="0" baseline="0" dirty="0" smtClean="0"/>
              <a:t> fun greetings to make language more memorable.</a:t>
            </a:r>
          </a:p>
          <a:p>
            <a:r>
              <a:rPr lang="en-US" b="0" baseline="0" dirty="0" smtClean="0"/>
              <a:t>Try </a:t>
            </a:r>
            <a:r>
              <a:rPr lang="en-US" b="1" baseline="0" dirty="0" smtClean="0"/>
              <a:t>circle time</a:t>
            </a:r>
            <a:r>
              <a:rPr lang="en-US" b="0" baseline="0" dirty="0" smtClean="0"/>
              <a:t> greetings to encourage interaction among students.</a:t>
            </a:r>
          </a:p>
          <a:p>
            <a:r>
              <a:rPr lang="en-US" b="0" baseline="0" dirty="0" smtClean="0"/>
              <a:t>Use </a:t>
            </a:r>
            <a:r>
              <a:rPr lang="en-US" b="1" baseline="0" dirty="0" smtClean="0"/>
              <a:t>chain drills</a:t>
            </a:r>
            <a:r>
              <a:rPr lang="en-US" b="0" baseline="0" dirty="0" smtClean="0"/>
              <a:t> to give young learners practice in asking and answering questions.</a:t>
            </a:r>
          </a:p>
          <a:p>
            <a:endParaRPr lang="en-US" b="0" baseline="0" dirty="0" smtClean="0"/>
          </a:p>
          <a:p>
            <a:r>
              <a:rPr lang="en-US" b="0" i="1" baseline="0" dirty="0" smtClean="0"/>
              <a:t>You can add notes to your Handout 9.2 under greetings.</a:t>
            </a:r>
            <a:endParaRPr lang="en-US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722CCF-F6CE-EE4E-9B3A-F12DCA760CD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999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 smtClean="0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XXXXX</a:t>
            </a:r>
            <a:endParaRPr lang="en-US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Preview</a:t>
            </a:r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dirty="0" smtClean="0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XXXXX</a:t>
            </a: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C8D2C-803B-FB42-920B-B25A0C0F3F04}" type="datetimeFigureOut">
              <a:rPr lang="en-US" smtClean="0"/>
              <a:t>8/4/17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BAF80-E92B-F943-AC55-6C20FF454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86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C8D2C-803B-FB42-920B-B25A0C0F3F04}" type="datetimeFigureOut">
              <a:rPr lang="en-US" smtClean="0"/>
              <a:t>8/4/17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BAF80-E92B-F943-AC55-6C20FF4549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2109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Starting and Ending Class </a:t>
            </a:r>
            <a:r>
              <a:rPr lang="mr-IN" dirty="0" smtClean="0"/>
              <a:t>–</a:t>
            </a:r>
            <a:r>
              <a:rPr lang="en-US" dirty="0" smtClean="0"/>
              <a:t> Greeting Students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915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4400" b="1" dirty="0"/>
              <a:t>Small Group </a:t>
            </a:r>
            <a:r>
              <a:rPr lang="en-US" sz="4400" b="1" dirty="0" smtClean="0"/>
              <a:t>Discussion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4400" dirty="0" smtClean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How do you usually begin class with your young learners?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718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2783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56130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Complete the sentences with the correct words or phrases.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_______ the start of class with different types of greetings.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_______ fun greetings to make language more memorable.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Try _______ greetings to encourage interaction among students.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Use _______ to give young learners practice in asking and answering questions.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9491015"/>
              </p:ext>
            </p:extLst>
          </p:nvPr>
        </p:nvGraphicFramePr>
        <p:xfrm>
          <a:off x="1882074" y="5094239"/>
          <a:ext cx="8128000" cy="4572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032000"/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ysClr val="windowText" lastClr="000000"/>
                          </a:solidFill>
                        </a:rPr>
                        <a:t>Mark</a:t>
                      </a:r>
                      <a:endParaRPr lang="en-US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ysClr val="windowText" lastClr="000000"/>
                          </a:solidFill>
                        </a:rPr>
                        <a:t>chain drills</a:t>
                      </a:r>
                      <a:endParaRPr lang="en-US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ysClr val="windowText" lastClr="000000"/>
                          </a:solidFill>
                        </a:rPr>
                        <a:t>circle time</a:t>
                      </a:r>
                      <a:endParaRPr lang="en-US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ysClr val="windowText" lastClr="000000"/>
                          </a:solidFill>
                        </a:rPr>
                        <a:t>Use</a:t>
                      </a:r>
                      <a:endParaRPr lang="en-US" sz="2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1953442"/>
      </p:ext>
    </p:extLst>
  </p:cSld>
  <p:clrMapOvr>
    <a:masterClrMapping/>
  </p:clrMapOvr>
</p:sld>
</file>

<file path=ppt/theme/theme1.xml><?xml version="1.0" encoding="utf-8"?>
<a:theme xmlns:a="http://schemas.openxmlformats.org/drawingml/2006/main" name="OurWorld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rWorldTheme" id="{C8F3A94F-942A-0B49-A147-8A78B4150D09}" vid="{8BB94935-D7A6-EB4A-B225-19A9E27B12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561C6DF-2B17-41F9-8854-6F4D7BBF0B24}"/>
</file>

<file path=customXml/itemProps2.xml><?xml version="1.0" encoding="utf-8"?>
<ds:datastoreItem xmlns:ds="http://schemas.openxmlformats.org/officeDocument/2006/customXml" ds:itemID="{8A831067-32C3-4493-8461-D365F3A5CC3E}"/>
</file>

<file path=customXml/itemProps3.xml><?xml version="1.0" encoding="utf-8"?>
<ds:datastoreItem xmlns:ds="http://schemas.openxmlformats.org/officeDocument/2006/customXml" ds:itemID="{813A1AF0-C424-4525-9A3B-DDBC7B085482}"/>
</file>

<file path=docProps/app.xml><?xml version="1.0" encoding="utf-8"?>
<Properties xmlns="http://schemas.openxmlformats.org/officeDocument/2006/extended-properties" xmlns:vt="http://schemas.openxmlformats.org/officeDocument/2006/docPropsVTypes">
  <Template>OurWorldTheme</Template>
  <TotalTime>19</TotalTime>
  <Words>265</Words>
  <Application>Microsoft Macintosh PowerPoint</Application>
  <PresentationFormat>Widescreen</PresentationFormat>
  <Paragraphs>43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Calibri</vt:lpstr>
      <vt:lpstr>Calibri Light</vt:lpstr>
      <vt:lpstr>Mangal</vt:lpstr>
      <vt:lpstr>Arial</vt:lpstr>
      <vt:lpstr>OurWorldTheme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World Professional Development</dc:title>
  <dc:creator>Marsalisi, Callie A</dc:creator>
  <cp:lastModifiedBy>Marsalisi, Callie A</cp:lastModifiedBy>
  <cp:revision>7</cp:revision>
  <cp:lastPrinted>2017-07-31T14:59:57Z</cp:lastPrinted>
  <dcterms:created xsi:type="dcterms:W3CDTF">2017-07-31T12:40:20Z</dcterms:created>
  <dcterms:modified xsi:type="dcterms:W3CDTF">2017-08-04T16:33:59Z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