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3BC06-E592-4549-9F6D-6471061BD641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4E81E-A8BB-E145-B61F-CB546F4DF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1</a:t>
            </a:r>
          </a:p>
          <a:p>
            <a:endParaRPr lang="en-US" b="1"/>
          </a:p>
          <a:p>
            <a:r>
              <a:rPr lang="en-US" b="0" i="1"/>
              <a:t>Welcome to this workshop on classroom management.</a:t>
            </a:r>
          </a:p>
          <a:p>
            <a:endParaRPr lang="en-US" b="0" i="1"/>
          </a:p>
          <a:p>
            <a:r>
              <a:rPr lang="en-US" b="0" i="1"/>
              <a:t>Young learners</a:t>
            </a:r>
            <a:r>
              <a:rPr lang="en-US" b="0" i="1" baseline="0"/>
              <a:t> of English are full of energy and very active. The classroom management tips in this video will help you use </a:t>
            </a:r>
            <a:r>
              <a:rPr lang="en-US" i="1"/>
              <a:t>these characteristics</a:t>
            </a:r>
            <a:r>
              <a:rPr lang="en-US" b="0" i="1" baseline="0"/>
              <a:t> to your advantage so that you can create a fun but orderly learning environment.</a:t>
            </a:r>
            <a:endParaRPr lang="en-US" b="0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E81E-A8BB-E145-B61F-CB546F4DFC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5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2</a:t>
            </a:r>
          </a:p>
          <a:p>
            <a:endParaRPr lang="en-US" b="1"/>
          </a:p>
          <a:p>
            <a:r>
              <a:rPr lang="en-US" b="0" i="1"/>
              <a:t>Keeping young learners on task and engaged is an ongoing challenge. Let’s take a minute to</a:t>
            </a:r>
            <a:r>
              <a:rPr lang="en-US" b="0" i="1" baseline="0"/>
              <a:t> share some of our experiences with managing classrooms of young learners.</a:t>
            </a:r>
          </a:p>
          <a:p>
            <a:endParaRPr lang="en-US" b="0" i="1" baseline="0"/>
          </a:p>
          <a:p>
            <a:r>
              <a:rPr lang="en-US" b="0" i="0" baseline="0"/>
              <a:t>Ask participants to find a partner and respond to the prompt. After three to four minutes, ask a few participants to share a challenge they or their partner had.</a:t>
            </a:r>
            <a:endParaRPr lang="en-US" b="0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E81E-A8BB-E145-B61F-CB546F4DFC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21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endParaRPr lang="en-US" b="1"/>
          </a:p>
          <a:p>
            <a:r>
              <a:rPr lang="en-US" b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E81E-A8BB-E145-B61F-CB546F4DFC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9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</a:t>
            </a:r>
          </a:p>
          <a:p>
            <a:endParaRPr lang="en-US" b="1"/>
          </a:p>
          <a:p>
            <a:r>
              <a:rPr lang="en-US" b="0" i="1"/>
              <a:t>As you can see, there are many reasons why classroom management is important when working with young learners. Let’s see if we can remember a few from the video.</a:t>
            </a:r>
          </a:p>
          <a:p>
            <a:endParaRPr lang="en-US" b="0" i="1"/>
          </a:p>
          <a:p>
            <a:r>
              <a:rPr lang="en-US" b="0" i="0"/>
              <a:t>Divide participants into groups of three or four. Ask them to discuss the prompt.</a:t>
            </a:r>
            <a:r>
              <a:rPr lang="en-US" b="0" i="0" baseline="0"/>
              <a:t> Ask one member of each group to share a reason. Type the responses on the screen.</a:t>
            </a:r>
          </a:p>
          <a:p>
            <a:endParaRPr lang="en-US" b="0" i="0" baseline="0"/>
          </a:p>
          <a:p>
            <a:r>
              <a:rPr lang="en-US" b="1" i="0" baseline="0"/>
              <a:t>Possible Answers: </a:t>
            </a:r>
            <a:r>
              <a:rPr lang="en-US" b="0" i="0" baseline="0"/>
              <a:t>young learners are energetic, easily distracted, egocentric, ruled by immediate desires, sometimes rowdy, unable to self-manage their learning, etc.</a:t>
            </a:r>
          </a:p>
          <a:p>
            <a:endParaRPr lang="en-US" b="0" i="0" baseline="0"/>
          </a:p>
          <a:p>
            <a:r>
              <a:rPr lang="en-US" b="0" i="0" baseline="0"/>
              <a:t>You may ask the group to clarify what “egocentric” means (focused on their own needs/desires) and stress the importance of teaching cooperation.</a:t>
            </a:r>
            <a:endParaRPr lang="en-US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4E81E-A8BB-E145-B61F-CB546F4DFC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C8D2C-803B-FB42-920B-B25A0C0F3F04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BAF80-E92B-F943-AC55-6C20FF4549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6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Classroom Management Tips </a:t>
            </a:r>
            <a:r>
              <a:rPr lang="mr-IN"/>
              <a:t>–</a:t>
            </a:r>
            <a:r>
              <a:rPr lang="en-US"/>
              <a:t> Introduction </a:t>
            </a:r>
          </a:p>
        </p:txBody>
      </p:sp>
    </p:spTree>
    <p:extLst>
      <p:ext uri="{BB962C8B-B14F-4D97-AF65-F5344CB8AC3E}">
        <p14:creationId xmlns:p14="http://schemas.microsoft.com/office/powerpoint/2010/main" val="8239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/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b="1"/>
              <a:t>CLASSROOM MANAGEMENT TIPS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2805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/>
              <a:t>Paired Discussion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440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is your favorite thing about working with young learners?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challenges have you experienced?</a:t>
            </a:r>
          </a:p>
        </p:txBody>
      </p:sp>
    </p:spTree>
    <p:extLst>
      <p:ext uri="{BB962C8B-B14F-4D97-AF65-F5344CB8AC3E}">
        <p14:creationId xmlns:p14="http://schemas.microsoft.com/office/powerpoint/2010/main" val="182333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73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/>
              <a:t>Small group discussion: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What are some reasons that classroom management is particularly important with young learners of English?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2.________________________________________________________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3.________________________________________________________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4.________________________________________________________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278958243"/>
      </p:ext>
    </p:extLst>
  </p:cSld>
  <p:clrMapOvr>
    <a:masterClrMapping/>
  </p:clrMapOvr>
</p:sld>
</file>

<file path=ppt/theme/theme1.xml><?xml version="1.0" encoding="utf-8"?>
<a:theme xmlns:a="http://schemas.openxmlformats.org/drawingml/2006/main" name="OurWorld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rWorldTheme" id="{C8F3A94F-942A-0B49-A147-8A78B4150D09}" vid="{8BB94935-D7A6-EB4A-B225-19A9E27B12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8B428-3A77-491B-94CD-0D9807E1B60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1A1050-97C3-4299-98BA-BDDEE9B6F1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74539-B546-4218-86F4-2B6410E43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OurWorldTheme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2017-08-10T16:39:46Z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