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8"/>
    <p:restoredTop sz="75158"/>
  </p:normalViewPr>
  <p:slideViewPr>
    <p:cSldViewPr snapToGrid="0" snapToObjects="1">
      <p:cViewPr varScale="1">
        <p:scale>
          <a:sx n="102" d="100"/>
          <a:sy n="102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F790E-E58E-B54B-ABDE-B003D942E8D7}" type="datetimeFigureOut">
              <a:rPr lang="en-US" smtClean="0"/>
              <a:t>8/9/17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32EB3-F673-6746-A7D7-C95E2A480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dirty="0" smtClean="0"/>
              <a:t>Preview</a:t>
            </a:r>
          </a:p>
          <a:p>
            <a:endParaRPr lang="en-US" b="1" i="0" u="none" dirty="0" smtClean="0"/>
          </a:p>
          <a:p>
            <a:r>
              <a:rPr lang="en-US" b="0" i="1" u="none" dirty="0" smtClean="0"/>
              <a:t>Our next segment will focus on hand raising as a technique for classroom management.</a:t>
            </a:r>
          </a:p>
          <a:p>
            <a:endParaRPr lang="en-US" b="0" i="1" u="none" dirty="0" smtClean="0"/>
          </a:p>
          <a:p>
            <a:r>
              <a:rPr lang="en-US" b="0" i="0" u="none" dirty="0" smtClean="0"/>
              <a:t>Ask participants to think about the</a:t>
            </a:r>
            <a:r>
              <a:rPr lang="en-US" b="0" i="0" u="none" baseline="0" dirty="0" smtClean="0"/>
              <a:t> questions.</a:t>
            </a:r>
          </a:p>
          <a:p>
            <a:endParaRPr lang="en-US" b="0" i="0" u="none" baseline="0" dirty="0" smtClean="0"/>
          </a:p>
          <a:p>
            <a:r>
              <a:rPr lang="en-US" b="1" i="0" u="none" baseline="0" dirty="0" smtClean="0"/>
              <a:t>Answers:</a:t>
            </a:r>
          </a:p>
          <a:p>
            <a:r>
              <a:rPr lang="en-US" b="0" i="0" u="sng" baseline="0" dirty="0" smtClean="0"/>
              <a:t>Question 1:</a:t>
            </a:r>
            <a:r>
              <a:rPr lang="en-US" b="0" i="0" u="none" baseline="0" dirty="0" smtClean="0"/>
              <a:t> False</a:t>
            </a:r>
          </a:p>
          <a:p>
            <a:r>
              <a:rPr lang="en-US" b="0" i="0" u="sng" baseline="0" dirty="0" smtClean="0"/>
              <a:t>Question 2:</a:t>
            </a:r>
            <a:r>
              <a:rPr lang="en-US" b="0" i="0" u="none" baseline="0" dirty="0" smtClean="0"/>
              <a:t> False</a:t>
            </a:r>
          </a:p>
          <a:p>
            <a:endParaRPr lang="en-US" b="0" i="0" u="none" baseline="0" dirty="0" smtClean="0"/>
          </a:p>
          <a:p>
            <a:r>
              <a:rPr lang="en-US" b="0" i="0" u="none" baseline="0" dirty="0" smtClean="0"/>
              <a:t>After sharing the answers, ask participants to share with a partner some reasons they think the answer to both of these questions is false.</a:t>
            </a:r>
            <a:endParaRPr lang="en-US" b="0" i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3700-83CA-564D-9B38-C169769611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</a:t>
            </a:r>
          </a:p>
          <a:p>
            <a:endParaRPr lang="en-US" b="1" dirty="0" smtClean="0"/>
          </a:p>
          <a:p>
            <a:r>
              <a:rPr lang="en-US" b="0" i="1" dirty="0" smtClean="0"/>
              <a:t>Let’s see if you predictions about our two questions were correct.</a:t>
            </a:r>
          </a:p>
          <a:p>
            <a:endParaRPr lang="en-US" b="0" i="1" dirty="0" smtClean="0"/>
          </a:p>
          <a:p>
            <a:r>
              <a:rPr lang="en-US" b="0" i="0" dirty="0" smtClean="0"/>
              <a:t>Play the video.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32EB3-F673-6746-A7D7-C95E2A480E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Review 1</a:t>
            </a:r>
          </a:p>
          <a:p>
            <a:endParaRPr lang="en-US" b="1" dirty="0" smtClean="0"/>
          </a:p>
          <a:p>
            <a:r>
              <a:rPr lang="en-US" b="0" i="1" dirty="0" smtClean="0"/>
              <a:t>Let’s review the important concept of </a:t>
            </a:r>
            <a:r>
              <a:rPr lang="en-US" b="0" i="1" u="sng" dirty="0" smtClean="0"/>
              <a:t>waiting</a:t>
            </a:r>
            <a:r>
              <a:rPr lang="en-US" b="0" i="1" u="none" dirty="0" smtClean="0"/>
              <a:t> after we ask a question.</a:t>
            </a:r>
          </a:p>
          <a:p>
            <a:endParaRPr lang="en-US" b="0" i="1" u="none" dirty="0" smtClean="0"/>
          </a:p>
          <a:p>
            <a:r>
              <a:rPr lang="en-US" b="0" i="0" u="none" dirty="0" smtClean="0"/>
              <a:t>Ask participants to complete the sentences. Type in their answers on the screen.</a:t>
            </a:r>
          </a:p>
          <a:p>
            <a:endParaRPr lang="en-US" b="0" i="0" u="none" dirty="0" smtClean="0"/>
          </a:p>
          <a:p>
            <a:r>
              <a:rPr lang="en-US" b="1" i="0" u="none" dirty="0" smtClean="0"/>
              <a:t>Answers:</a:t>
            </a:r>
          </a:p>
          <a:p>
            <a:pPr marL="228600" indent="-228600">
              <a:buAutoNum type="arabicPeriod"/>
            </a:pPr>
            <a:r>
              <a:rPr lang="en-US" b="0" i="0" u="none" dirty="0" smtClean="0"/>
              <a:t>think</a:t>
            </a:r>
          </a:p>
          <a:p>
            <a:pPr marL="228600" indent="-228600">
              <a:buAutoNum type="arabicPeriod"/>
            </a:pPr>
            <a:r>
              <a:rPr lang="en-US" b="0" i="0" u="none" dirty="0" smtClean="0"/>
              <a:t>raise</a:t>
            </a:r>
            <a:r>
              <a:rPr lang="en-US" b="0" i="0" u="none" baseline="0" dirty="0" smtClean="0"/>
              <a:t> their hands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32EB3-F673-6746-A7D7-C95E2A480E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Review 2</a:t>
            </a:r>
          </a:p>
          <a:p>
            <a:endParaRPr lang="en-US" b="0" dirty="0" smtClean="0"/>
          </a:p>
          <a:p>
            <a:r>
              <a:rPr lang="en-US" b="0" i="1" dirty="0" smtClean="0"/>
              <a:t>Let’s review some</a:t>
            </a:r>
            <a:r>
              <a:rPr lang="en-US" b="0" i="1" baseline="0" dirty="0" smtClean="0"/>
              <a:t> reasons that hand raising is helpful in managing our classrooms.</a:t>
            </a:r>
          </a:p>
          <a:p>
            <a:endParaRPr lang="en-US" b="0" i="1" baseline="0" dirty="0" smtClean="0"/>
          </a:p>
          <a:p>
            <a:r>
              <a:rPr lang="en-US" b="0" i="0" baseline="0" dirty="0" smtClean="0"/>
              <a:t>Ask participants to find a new partner and discuss the prompt. Have them list reasons on </a:t>
            </a:r>
            <a:r>
              <a:rPr lang="en-US" b="0" i="0" baseline="0" smtClean="0"/>
              <a:t>Handout 10.1 </a:t>
            </a:r>
            <a:r>
              <a:rPr lang="en-US" b="0" i="0" baseline="0" dirty="0" smtClean="0"/>
              <a:t>in the “Hand Raising” column.</a:t>
            </a:r>
          </a:p>
          <a:p>
            <a:endParaRPr lang="en-US" b="0" i="0" baseline="0" dirty="0" smtClean="0"/>
          </a:p>
          <a:p>
            <a:r>
              <a:rPr lang="en-US" b="1" i="0" baseline="0" dirty="0" smtClean="0"/>
              <a:t>Possible answers:</a:t>
            </a:r>
          </a:p>
          <a:p>
            <a:r>
              <a:rPr lang="en-US" b="0" i="0" baseline="0" dirty="0" smtClean="0"/>
              <a:t>To minimize disruption; only one person talks at a time; students can be heard; less dominant students can participate; think times increases quality and quantity of responses, etc.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32EB3-F673-6746-A7D7-C95E2A480E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9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Preview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D2C-803B-FB42-920B-B25A0C0F3F04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4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8D2C-803B-FB42-920B-B25A0C0F3F04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33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Classroom Management </a:t>
            </a:r>
            <a:r>
              <a:rPr lang="en-US" dirty="0" smtClean="0"/>
              <a:t>Tips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Hand Raising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3740"/>
            <a:ext cx="10515600" cy="5163671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Teachers should have students call out the answers as soon as they know them.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lang="en-US" dirty="0" smtClean="0"/>
              <a:t>True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lang="en-US" dirty="0" smtClean="0"/>
              <a:t>False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 smtClean="0"/>
              <a:t>Teachers </a:t>
            </a:r>
            <a:r>
              <a:rPr lang="en-US" b="1" dirty="0"/>
              <a:t>should call on the first student who raises his or her hand.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dirty="0"/>
              <a:t>True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dirty="0"/>
              <a:t>False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16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 you ask a question, what are two reasons you should wait?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Wait for students to _____________.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Wait for students to _____________.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b="1" dirty="0"/>
              <a:t>Paired </a:t>
            </a:r>
            <a:r>
              <a:rPr lang="en-US" sz="4400" b="1" dirty="0" smtClean="0"/>
              <a:t>Discussion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4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are some reasons to use hand raising to manage your classroom?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76126"/>
      </p:ext>
    </p:extLst>
  </p:cSld>
  <p:clrMapOvr>
    <a:masterClrMapping/>
  </p:clrMapOvr>
</p:sld>
</file>

<file path=ppt/theme/theme1.xml><?xml version="1.0" encoding="utf-8"?>
<a:theme xmlns:a="http://schemas.openxmlformats.org/drawingml/2006/main" name="OurWorl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WorldTheme" id="{C8F3A94F-942A-0B49-A147-8A78B4150D09}" vid="{8BB94935-D7A6-EB4A-B225-19A9E27B1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AD4D0F-197C-40CA-84D6-F4962EBDCEBF}"/>
</file>

<file path=customXml/itemProps2.xml><?xml version="1.0" encoding="utf-8"?>
<ds:datastoreItem xmlns:ds="http://schemas.openxmlformats.org/officeDocument/2006/customXml" ds:itemID="{721164B1-2BD5-478D-86E8-20C6D965205F}"/>
</file>

<file path=customXml/itemProps3.xml><?xml version="1.0" encoding="utf-8"?>
<ds:datastoreItem xmlns:ds="http://schemas.openxmlformats.org/officeDocument/2006/customXml" ds:itemID="{759A2686-918E-46C3-87A5-B488B2987434}"/>
</file>

<file path=docProps/app.xml><?xml version="1.0" encoding="utf-8"?>
<Properties xmlns="http://schemas.openxmlformats.org/officeDocument/2006/extended-properties" xmlns:vt="http://schemas.openxmlformats.org/officeDocument/2006/docPropsVTypes">
  <Template>OurWorldTheme</Template>
  <TotalTime>17</TotalTime>
  <Words>275</Words>
  <Application>Microsoft Macintosh PowerPoint</Application>
  <PresentationFormat>Widescreen</PresentationFormat>
  <Paragraphs>59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Mangal</vt:lpstr>
      <vt:lpstr>OurWorldTheme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World Professional Development</dc:title>
  <dc:creator>Marsalisi, Callie A</dc:creator>
  <cp:lastModifiedBy>Marsalisi, Callie A</cp:lastModifiedBy>
  <cp:revision>12</cp:revision>
  <dcterms:created xsi:type="dcterms:W3CDTF">2017-07-31T12:40:20Z</dcterms:created>
  <dcterms:modified xsi:type="dcterms:W3CDTF">2017-08-09T13:37:01Z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