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4.xml" ContentType="application/vnd.openxmlformats-officedocument.presentationml.notesSlide+xml"/>
  <Override PartName="/ppt/slideLayouts/slideLayout5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28"/>
    <p:restoredTop sz="75158"/>
  </p:normalViewPr>
  <p:slideViewPr>
    <p:cSldViewPr snapToGrid="0" snapToObjects="1">
      <p:cViewPr varScale="1">
        <p:scale>
          <a:sx n="102" d="100"/>
          <a:sy n="102" d="100"/>
        </p:scale>
        <p:origin x="120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5F790E-E58E-B54B-ABDE-B003D942E8D7}" type="datetimeFigureOut">
              <a:rPr lang="en-US" smtClean="0"/>
              <a:t>8/9/17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732EB3-F673-6746-A7D7-C95E2A480E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17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0" u="none" dirty="0" smtClean="0"/>
              <a:t>Preview</a:t>
            </a:r>
          </a:p>
          <a:p>
            <a:endParaRPr lang="en-US" b="1" i="0" u="none" dirty="0" smtClean="0"/>
          </a:p>
          <a:p>
            <a:r>
              <a:rPr lang="en-US" b="0" i="1" u="none" dirty="0" smtClean="0"/>
              <a:t>Our next segment will focus on hand raising as a technique for classroom management.</a:t>
            </a:r>
          </a:p>
          <a:p>
            <a:endParaRPr lang="en-US" b="0" i="1" u="none" dirty="0" smtClean="0"/>
          </a:p>
          <a:p>
            <a:r>
              <a:rPr lang="en-US" b="0" i="0" u="none" dirty="0" smtClean="0"/>
              <a:t>Ask participants to think about the</a:t>
            </a:r>
            <a:r>
              <a:rPr lang="en-US" b="0" i="0" u="none" baseline="0" dirty="0" smtClean="0"/>
              <a:t> questions.</a:t>
            </a:r>
          </a:p>
          <a:p>
            <a:endParaRPr lang="en-US" b="0" i="0" u="none" baseline="0" dirty="0" smtClean="0"/>
          </a:p>
          <a:p>
            <a:r>
              <a:rPr lang="en-US" b="1" i="0" u="none" baseline="0" dirty="0" smtClean="0"/>
              <a:t>Answers:</a:t>
            </a:r>
          </a:p>
          <a:p>
            <a:r>
              <a:rPr lang="en-US" b="0" i="0" u="sng" baseline="0" dirty="0" smtClean="0"/>
              <a:t>Question 1:</a:t>
            </a:r>
            <a:r>
              <a:rPr lang="en-US" b="0" i="0" u="none" baseline="0" dirty="0" smtClean="0"/>
              <a:t> False</a:t>
            </a:r>
          </a:p>
          <a:p>
            <a:r>
              <a:rPr lang="en-US" b="0" i="0" u="sng" baseline="0" dirty="0" smtClean="0"/>
              <a:t>Question 2:</a:t>
            </a:r>
            <a:r>
              <a:rPr lang="en-US" b="0" i="0" u="none" baseline="0" dirty="0" smtClean="0"/>
              <a:t> False</a:t>
            </a:r>
          </a:p>
          <a:p>
            <a:endParaRPr lang="en-US" b="0" i="0" u="none" baseline="0" dirty="0" smtClean="0"/>
          </a:p>
          <a:p>
            <a:r>
              <a:rPr lang="en-US" b="0" i="0" u="none" baseline="0" dirty="0" smtClean="0"/>
              <a:t>After sharing the answers, ask participants to share with a partner some reasons they think the answer to both of these questions is false.</a:t>
            </a:r>
            <a:endParaRPr lang="en-US" b="0" i="0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C33700-83CA-564D-9B38-C1697696111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4537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Video</a:t>
            </a:r>
          </a:p>
          <a:p>
            <a:endParaRPr lang="en-US" b="1" dirty="0" smtClean="0"/>
          </a:p>
          <a:p>
            <a:r>
              <a:rPr lang="en-US" b="0" i="1" dirty="0" smtClean="0"/>
              <a:t>Let’s see if you predictions about our two questions were correct.</a:t>
            </a:r>
          </a:p>
          <a:p>
            <a:endParaRPr lang="en-US" b="0" i="1" dirty="0" smtClean="0"/>
          </a:p>
          <a:p>
            <a:r>
              <a:rPr lang="en-US" b="0" i="0" dirty="0" smtClean="0"/>
              <a:t>Play the video.</a:t>
            </a:r>
            <a:endParaRPr lang="en-US" b="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732EB3-F673-6746-A7D7-C95E2A480E8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718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Review 1</a:t>
            </a:r>
          </a:p>
          <a:p>
            <a:endParaRPr lang="en-US" b="1" dirty="0" smtClean="0"/>
          </a:p>
          <a:p>
            <a:r>
              <a:rPr lang="en-US" b="0" i="1" dirty="0" smtClean="0"/>
              <a:t>Let’s review the important concept of </a:t>
            </a:r>
            <a:r>
              <a:rPr lang="en-US" b="0" i="1" u="sng" dirty="0" smtClean="0"/>
              <a:t>waiting</a:t>
            </a:r>
            <a:r>
              <a:rPr lang="en-US" b="0" i="1" u="none" dirty="0" smtClean="0"/>
              <a:t> after we ask a question.</a:t>
            </a:r>
          </a:p>
          <a:p>
            <a:endParaRPr lang="en-US" b="0" i="1" u="none" dirty="0" smtClean="0"/>
          </a:p>
          <a:p>
            <a:r>
              <a:rPr lang="en-US" b="0" i="0" u="none" dirty="0" smtClean="0"/>
              <a:t>Ask participants to complete the sentences. Type in their answers on the screen.</a:t>
            </a:r>
          </a:p>
          <a:p>
            <a:endParaRPr lang="en-US" b="0" i="0" u="none" dirty="0" smtClean="0"/>
          </a:p>
          <a:p>
            <a:r>
              <a:rPr lang="en-US" b="1" i="0" u="none" dirty="0" smtClean="0"/>
              <a:t>Answers:</a:t>
            </a:r>
          </a:p>
          <a:p>
            <a:pPr marL="228600" indent="-228600">
              <a:buAutoNum type="arabicPeriod"/>
            </a:pPr>
            <a:r>
              <a:rPr lang="en-US" b="0" i="0" u="none" dirty="0" smtClean="0"/>
              <a:t>think</a:t>
            </a:r>
          </a:p>
          <a:p>
            <a:pPr marL="228600" indent="-228600">
              <a:buAutoNum type="arabicPeriod"/>
            </a:pPr>
            <a:r>
              <a:rPr lang="en-US" b="0" i="0" u="none" dirty="0" smtClean="0"/>
              <a:t>raise</a:t>
            </a:r>
            <a:r>
              <a:rPr lang="en-US" b="0" i="0" u="none" baseline="0" dirty="0" smtClean="0"/>
              <a:t> their hands</a:t>
            </a:r>
            <a:endParaRPr lang="en-US" b="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732EB3-F673-6746-A7D7-C95E2A480E8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9542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Review 2</a:t>
            </a:r>
          </a:p>
          <a:p>
            <a:endParaRPr lang="en-US" b="0" dirty="0" smtClean="0"/>
          </a:p>
          <a:p>
            <a:r>
              <a:rPr lang="en-US" b="0" i="1" dirty="0" smtClean="0"/>
              <a:t>Let’s review some</a:t>
            </a:r>
            <a:r>
              <a:rPr lang="en-US" b="0" i="1" baseline="0" dirty="0" smtClean="0"/>
              <a:t> reasons that hand raising is helpful in managing our classrooms.</a:t>
            </a:r>
          </a:p>
          <a:p>
            <a:endParaRPr lang="en-US" b="0" i="1" baseline="0" dirty="0" smtClean="0"/>
          </a:p>
          <a:p>
            <a:r>
              <a:rPr lang="en-US" b="0" i="0" baseline="0" dirty="0" smtClean="0"/>
              <a:t>Ask participants to find a new partner and discuss the prompt. Have them list reasons on </a:t>
            </a:r>
            <a:r>
              <a:rPr lang="en-US" b="0" i="0" baseline="0" smtClean="0"/>
              <a:t>Handout 10.1 </a:t>
            </a:r>
            <a:r>
              <a:rPr lang="en-US" b="0" i="0" baseline="0" dirty="0" smtClean="0"/>
              <a:t>in the “Hand Raising” column.</a:t>
            </a:r>
          </a:p>
          <a:p>
            <a:endParaRPr lang="en-US" b="0" i="0" baseline="0" dirty="0" smtClean="0"/>
          </a:p>
          <a:p>
            <a:r>
              <a:rPr lang="en-US" b="1" i="0" baseline="0" dirty="0" smtClean="0"/>
              <a:t>Possible answers:</a:t>
            </a:r>
          </a:p>
          <a:p>
            <a:r>
              <a:rPr lang="en-US" b="0" i="0" baseline="0" dirty="0" smtClean="0"/>
              <a:t>To minimize disruption; only one person talks at a time; students can be heard; less dominant students can participate; think times increases quality and quantity of responses, etc.</a:t>
            </a:r>
            <a:endParaRPr lang="en-US" b="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732EB3-F673-6746-A7D7-C95E2A480E8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498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999" y="4032081"/>
            <a:ext cx="9144000" cy="605340"/>
          </a:xfrm>
          <a:ln>
            <a:noFill/>
          </a:ln>
        </p:spPr>
        <p:txBody>
          <a:bodyPr>
            <a:normAutofit/>
          </a:bodyPr>
          <a:lstStyle>
            <a:lvl1pPr marL="0" marR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XXXX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83" y="-382125"/>
            <a:ext cx="5689032" cy="4267200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/>
        </p:nvSpPr>
        <p:spPr>
          <a:xfrm>
            <a:off x="1523999" y="3426741"/>
            <a:ext cx="9144000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 smtClean="0">
                <a:solidFill>
                  <a:srgbClr val="FFC000"/>
                </a:solidFill>
              </a:rPr>
              <a:t>Preview and Review Slides For:</a:t>
            </a:r>
          </a:p>
        </p:txBody>
      </p:sp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smtClean="0"/>
              <a:t>XXXXX</a:t>
            </a:r>
            <a:endParaRPr lang="en-US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 dirty="0" smtClean="0">
                <a:solidFill>
                  <a:srgbClr val="FFC000"/>
                </a:solidFill>
              </a:rPr>
              <a:t>Preview</a:t>
            </a:r>
          </a:p>
        </p:txBody>
      </p:sp>
    </p:spTree>
    <p:extLst/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 dirty="0" smtClean="0">
                <a:solidFill>
                  <a:srgbClr val="FFC000"/>
                </a:solidFill>
              </a:rPr>
              <a:t>Video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4571998" y="2906041"/>
            <a:ext cx="3048001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dirty="0" smtClean="0">
                <a:solidFill>
                  <a:schemeClr val="tx1"/>
                </a:solidFill>
              </a:rPr>
              <a:t>Watch the video.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smtClean="0"/>
              <a:t>XXXXX</a:t>
            </a:r>
            <a:endParaRPr lang="en-US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622161" y="6290967"/>
            <a:ext cx="1033282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 dirty="0" smtClean="0">
                <a:solidFill>
                  <a:srgbClr val="FFC000"/>
                </a:solidFill>
              </a:rPr>
              <a:t>Review</a:t>
            </a:r>
          </a:p>
        </p:txBody>
      </p:sp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C8D2C-803B-FB42-920B-B25A0C0F3F04}" type="datetimeFigureOut">
              <a:rPr lang="en-US" smtClean="0"/>
              <a:t>8/9/17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BAF80-E92B-F943-AC55-6C20FF454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745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C8D2C-803B-FB42-920B-B25A0C0F3F04}" type="datetimeFigureOut">
              <a:rPr lang="en-US" smtClean="0"/>
              <a:t>8/9/17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0BAF80-E92B-F943-AC55-6C20FF4549A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5889122"/>
            <a:ext cx="1714500" cy="70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8333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Classroom Management </a:t>
            </a:r>
            <a:r>
              <a:rPr lang="en-US" dirty="0" smtClean="0"/>
              <a:t>Tips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smtClean="0"/>
              <a:t>Hand Raising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915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73740"/>
            <a:ext cx="10515600" cy="5163671"/>
          </a:xfrm>
        </p:spPr>
        <p:txBody>
          <a:bodyPr>
            <a:normAutofit fontScale="92500" lnSpcReduction="10000"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/>
              <a:t>Teachers should have students call out the answers as soon as they know them.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R="0" lvl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Courier New" charset="0"/>
              <a:buChar char="o"/>
              <a:tabLst/>
              <a:defRPr/>
            </a:pPr>
            <a:r>
              <a:rPr lang="en-US" dirty="0" smtClean="0"/>
              <a:t>True</a:t>
            </a:r>
          </a:p>
          <a:p>
            <a:pPr marR="0" lvl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Courier New" charset="0"/>
              <a:buChar char="o"/>
              <a:tabLst/>
              <a:defRPr/>
            </a:pPr>
            <a:r>
              <a:rPr lang="en-US" dirty="0" smtClean="0"/>
              <a:t>False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n-US" b="1" dirty="0" smtClean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b="1" dirty="0" smtClean="0"/>
              <a:t>Teachers </a:t>
            </a:r>
            <a:r>
              <a:rPr lang="en-US" b="1" dirty="0"/>
              <a:t>should call on the first student who raises his or her hand.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n-US" dirty="0"/>
          </a:p>
          <a:p>
            <a:pPr lvl="0"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Courier New" charset="0"/>
              <a:buChar char="o"/>
              <a:defRPr/>
            </a:pPr>
            <a:r>
              <a:rPr lang="en-US" dirty="0"/>
              <a:t>True</a:t>
            </a:r>
          </a:p>
          <a:p>
            <a:pPr lvl="0"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Courier New" charset="0"/>
              <a:buChar char="o"/>
              <a:defRPr/>
            </a:pPr>
            <a:r>
              <a:rPr lang="en-US" dirty="0"/>
              <a:t>False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n-US" dirty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n-US" dirty="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None/>
              <a:tabLst/>
              <a:defRPr/>
            </a:pPr>
            <a:endParaRPr lang="en-US" dirty="0" smtClean="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501691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601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After you ask a question, what are two reasons you should wait?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Wait for students to _____________.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Wait for students to _____________.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7160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4400" b="1" dirty="0"/>
              <a:t>Paired </a:t>
            </a:r>
            <a:r>
              <a:rPr lang="en-US" sz="4400" b="1" dirty="0" smtClean="0"/>
              <a:t>Discussion</a:t>
            </a: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sz="4400" dirty="0" smtClean="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What are some reasons to use hand raising to manage your classroom?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676126"/>
      </p:ext>
    </p:extLst>
  </p:cSld>
  <p:clrMapOvr>
    <a:masterClrMapping/>
  </p:clrMapOvr>
</p:sld>
</file>

<file path=ppt/theme/theme1.xml><?xml version="1.0" encoding="utf-8"?>
<a:theme xmlns:a="http://schemas.openxmlformats.org/drawingml/2006/main" name="OurWorld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rWorldTheme" id="{C8F3A94F-942A-0B49-A147-8A78B4150D09}" vid="{8BB94935-D7A6-EB4A-B225-19A9E27B128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1AE33840635945B4A585FCAA3209A8" ma:contentTypeVersion="4" ma:contentTypeDescription="Create a new document." ma:contentTypeScope="" ma:versionID="11cd5c1273057f6dceef99e0c11725de">
  <xsd:schema xmlns:xsd="http://www.w3.org/2001/XMLSchema" xmlns:xs="http://www.w3.org/2001/XMLSchema" xmlns:p="http://schemas.microsoft.com/office/2006/metadata/properties" xmlns:ns2="7961bbbb-4c92-4895-b151-036478dae3d2" targetNamespace="http://schemas.microsoft.com/office/2006/metadata/properties" ma:root="true" ma:fieldsID="6900c8b5c9756ee5e90373b5a1eac287" ns2:_="">
    <xsd:import namespace="7961bbbb-4c92-4895-b151-036478dae3d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1bbbb-4c92-4895-b151-036478dae3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3AD4D0F-197C-40CA-84D6-F4962EBDCEBF}"/>
</file>

<file path=customXml/itemProps2.xml><?xml version="1.0" encoding="utf-8"?>
<ds:datastoreItem xmlns:ds="http://schemas.openxmlformats.org/officeDocument/2006/customXml" ds:itemID="{721164B1-2BD5-478D-86E8-20C6D965205F}"/>
</file>

<file path=customXml/itemProps3.xml><?xml version="1.0" encoding="utf-8"?>
<ds:datastoreItem xmlns:ds="http://schemas.openxmlformats.org/officeDocument/2006/customXml" ds:itemID="{759A2686-918E-46C3-87A5-B488B2987434}"/>
</file>

<file path=docProps/app.xml><?xml version="1.0" encoding="utf-8"?>
<Properties xmlns="http://schemas.openxmlformats.org/officeDocument/2006/extended-properties" xmlns:vt="http://schemas.openxmlformats.org/officeDocument/2006/docPropsVTypes">
  <Template>OurWorldTheme</Template>
  <TotalTime>17</TotalTime>
  <Words>275</Words>
  <Application>Microsoft Macintosh PowerPoint</Application>
  <PresentationFormat>Widescreen</PresentationFormat>
  <Paragraphs>59</Paragraphs>
  <Slides>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Courier New</vt:lpstr>
      <vt:lpstr>Mangal</vt:lpstr>
      <vt:lpstr>OurWorldTheme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15.0036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Our World Professional Development</dc:title>
  <dc:creator>Marsalisi, Callie A</dc:creator>
  <cp:lastModifiedBy>Marsalisi, Callie A</cp:lastModifiedBy>
  <cp:revision>12</cp:revision>
  <dcterms:created xsi:type="dcterms:W3CDTF">2017-07-31T12:40:20Z</dcterms:created>
  <dcterms:modified xsi:type="dcterms:W3CDTF">2017-08-09T13:37:01Z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0x010100C41AE33840635945B4A585FCAA3209A8</vt:lpwstr>
  </property>
</Properties>
</file>