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Slides/notesSlide4.xml" ContentType="application/vnd.openxmlformats-officedocument.presentationml.notesSlide+xml"/>
  <Override PartName="/ppt/slideLayouts/slideLayout5.xml" ContentType="application/vnd.openxmlformats-officedocument.presentationml.slideLayout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7"/>
  </p:notes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79577"/>
  </p:normalViewPr>
  <p:slideViewPr>
    <p:cSldViewPr snapToGrid="0" snapToObjects="1">
      <p:cViewPr>
        <p:scale>
          <a:sx n="80" d="100"/>
          <a:sy n="80" d="100"/>
        </p:scale>
        <p:origin x="126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845E23-495A-CE49-922C-5AB1610A9883}" type="datetimeFigureOut">
              <a:rPr lang="en-US" smtClean="0"/>
              <a:t>8/10/17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18D445-ED31-EF45-AD04-253FD2D681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126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Preview 1</a:t>
            </a:r>
          </a:p>
          <a:p>
            <a:endParaRPr lang="en-US" b="1" dirty="0" smtClean="0"/>
          </a:p>
          <a:p>
            <a:r>
              <a:rPr lang="en-US" b="0" i="1" dirty="0" smtClean="0"/>
              <a:t>Welcome to this workshop on pair and group work! In this training we’ll learn some strategies for more effective pair and group work when teaching young learners of English.</a:t>
            </a:r>
            <a:endParaRPr lang="en-US" b="0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18D445-ED31-EF45-AD04-253FD2D6816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390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Preview 2</a:t>
            </a:r>
          </a:p>
          <a:p>
            <a:endParaRPr lang="en-US" b="1" dirty="0" smtClean="0"/>
          </a:p>
          <a:p>
            <a:r>
              <a:rPr lang="en-US" b="0" dirty="0" smtClean="0"/>
              <a:t>Ask participants to think about the prompt. Then ask them to share their responses with a partner.</a:t>
            </a:r>
          </a:p>
          <a:p>
            <a:endParaRPr lang="en-US" b="0" dirty="0" smtClean="0"/>
          </a:p>
          <a:p>
            <a:r>
              <a:rPr lang="en-US" b="0" dirty="0" smtClean="0"/>
              <a:t>After two minutes, call on two or three participants to share an example of how they have used pair or group work.</a:t>
            </a: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18D445-ED31-EF45-AD04-253FD2D6816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3386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Video</a:t>
            </a:r>
          </a:p>
          <a:p>
            <a:endParaRPr lang="en-US" b="1" dirty="0" smtClean="0"/>
          </a:p>
          <a:p>
            <a:r>
              <a:rPr lang="en-US" b="0" i="1" dirty="0" smtClean="0"/>
              <a:t>As you watch the video, listen for two other terms that are used to talk about pair or group work.</a:t>
            </a:r>
          </a:p>
          <a:p>
            <a:endParaRPr lang="en-US" b="0" i="1" dirty="0" smtClean="0"/>
          </a:p>
          <a:p>
            <a:r>
              <a:rPr lang="en-US" b="0" i="0" dirty="0" smtClean="0"/>
              <a:t>Play the video.</a:t>
            </a:r>
          </a:p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18D445-ED31-EF45-AD04-253FD2D6816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6067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Review</a:t>
            </a:r>
          </a:p>
          <a:p>
            <a:endParaRPr lang="en-US" b="1" dirty="0" smtClean="0"/>
          </a:p>
          <a:p>
            <a:r>
              <a:rPr lang="en-US" b="0" i="1" dirty="0" smtClean="0"/>
              <a:t>Did you notice the terms that are used to talk about pair or group work?</a:t>
            </a:r>
          </a:p>
          <a:p>
            <a:endParaRPr lang="en-US" b="0" i="1" dirty="0" smtClean="0"/>
          </a:p>
          <a:p>
            <a:r>
              <a:rPr lang="en-US" b="0" i="1" dirty="0" smtClean="0"/>
              <a:t>Let’s see if we can complete the sentences about pair and group work correctly.</a:t>
            </a:r>
          </a:p>
          <a:p>
            <a:endParaRPr lang="en-US" b="0" i="1" dirty="0" smtClean="0"/>
          </a:p>
          <a:p>
            <a:r>
              <a:rPr lang="en-US" b="0" i="0" dirty="0" smtClean="0"/>
              <a:t>Ask</a:t>
            </a:r>
            <a:r>
              <a:rPr lang="en-US" b="0" i="0" baseline="0" dirty="0" smtClean="0"/>
              <a:t> a few participants to come to the white board and complete the sentences, or call on a few participants to tell you the answers.</a:t>
            </a:r>
          </a:p>
          <a:p>
            <a:endParaRPr lang="en-US" b="0" i="0" baseline="0" dirty="0" smtClean="0"/>
          </a:p>
          <a:p>
            <a:r>
              <a:rPr lang="en-US" b="1" i="0" baseline="0" dirty="0" smtClean="0"/>
              <a:t>Answers:</a:t>
            </a:r>
          </a:p>
          <a:p>
            <a:r>
              <a:rPr lang="en-US" b="0" i="0" baseline="0" dirty="0" smtClean="0"/>
              <a:t>Pair and group work are also known as </a:t>
            </a:r>
            <a:r>
              <a:rPr lang="en-US" b="1" i="0" baseline="0" dirty="0" smtClean="0"/>
              <a:t>cooperative learning</a:t>
            </a:r>
            <a:r>
              <a:rPr lang="en-US" b="0" i="0" baseline="0" dirty="0" smtClean="0"/>
              <a:t> activities because young learners </a:t>
            </a:r>
            <a:r>
              <a:rPr lang="en-US" b="1" i="0" baseline="0" dirty="0" smtClean="0"/>
              <a:t>practice </a:t>
            </a:r>
            <a:r>
              <a:rPr lang="en-US" b="0" i="0" baseline="0" dirty="0" smtClean="0"/>
              <a:t>together and help </a:t>
            </a:r>
            <a:r>
              <a:rPr lang="en-US" b="1" i="0" baseline="0" dirty="0" smtClean="0"/>
              <a:t>each other </a:t>
            </a:r>
            <a:r>
              <a:rPr lang="en-US" b="0" i="0" baseline="0" dirty="0" smtClean="0"/>
              <a:t>learn. They are also know as </a:t>
            </a:r>
            <a:r>
              <a:rPr lang="en-US" b="1" i="0" baseline="0" dirty="0" smtClean="0"/>
              <a:t>communicative </a:t>
            </a:r>
            <a:r>
              <a:rPr lang="en-US" b="0" i="0" baseline="0" dirty="0" smtClean="0"/>
              <a:t>learning activities because they engage young learners in </a:t>
            </a:r>
            <a:r>
              <a:rPr lang="en-US" b="1" i="0" baseline="0" dirty="0" smtClean="0"/>
              <a:t>real language </a:t>
            </a:r>
            <a:r>
              <a:rPr lang="en-US" b="0" i="0" baseline="0" dirty="0" smtClean="0"/>
              <a:t>use. Pair and group work </a:t>
            </a:r>
            <a:r>
              <a:rPr lang="en-US" b="1" i="0" baseline="0" dirty="0" smtClean="0"/>
              <a:t>increase</a:t>
            </a:r>
            <a:r>
              <a:rPr lang="en-US" b="0" i="0" baseline="0" dirty="0" smtClean="0"/>
              <a:t> the amount of </a:t>
            </a:r>
            <a:r>
              <a:rPr lang="en-US" b="1" i="0" baseline="0" dirty="0" smtClean="0"/>
              <a:t>time</a:t>
            </a:r>
            <a:r>
              <a:rPr lang="en-US" b="0" i="0" baseline="0" dirty="0" smtClean="0"/>
              <a:t> students speak English in class and practice using new language </a:t>
            </a:r>
            <a:r>
              <a:rPr lang="en-US" b="1" i="0" baseline="0" dirty="0" smtClean="0"/>
              <a:t>structures</a:t>
            </a:r>
            <a:r>
              <a:rPr lang="en-US" b="0" i="0" baseline="0" dirty="0" smtClean="0"/>
              <a:t>.</a:t>
            </a:r>
            <a:endParaRPr lang="en-US" b="0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18D445-ED31-EF45-AD04-253FD2D6816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0146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3999" y="4032081"/>
            <a:ext cx="9144000" cy="605340"/>
          </a:xfrm>
          <a:ln>
            <a:noFill/>
          </a:ln>
        </p:spPr>
        <p:txBody>
          <a:bodyPr>
            <a:normAutofit/>
          </a:bodyPr>
          <a:lstStyle>
            <a:lvl1pPr marL="0" marR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XXXX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483" y="-382125"/>
            <a:ext cx="5689032" cy="4267200"/>
          </a:xfrm>
          <a:prstGeom prst="rect">
            <a:avLst/>
          </a:prstGeom>
        </p:spPr>
      </p:pic>
      <p:sp>
        <p:nvSpPr>
          <p:cNvPr id="9" name="Subtitle 2"/>
          <p:cNvSpPr txBox="1">
            <a:spLocks/>
          </p:cNvSpPr>
          <p:nvPr/>
        </p:nvSpPr>
        <p:spPr>
          <a:xfrm>
            <a:off x="1523999" y="3426741"/>
            <a:ext cx="9144000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 smtClean="0">
                <a:solidFill>
                  <a:srgbClr val="FFC000"/>
                </a:solidFill>
              </a:rPr>
              <a:t>Preview and Review Slides For:</a:t>
            </a:r>
          </a:p>
        </p:txBody>
      </p:sp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 smtClean="0"/>
              <a:t>XXXXX</a:t>
            </a:r>
            <a:endParaRPr lang="en-US" dirty="0"/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 dirty="0" smtClean="0">
                <a:solidFill>
                  <a:srgbClr val="FFC000"/>
                </a:solidFill>
              </a:rPr>
              <a:t>Preview</a:t>
            </a:r>
          </a:p>
        </p:txBody>
      </p:sp>
    </p:spTree>
    <p:extLst/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 dirty="0" smtClean="0">
                <a:solidFill>
                  <a:srgbClr val="FFC000"/>
                </a:solidFill>
              </a:rPr>
              <a:t>Video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4571998" y="2906041"/>
            <a:ext cx="3048001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dirty="0" smtClean="0">
                <a:solidFill>
                  <a:schemeClr val="tx1"/>
                </a:solidFill>
              </a:rPr>
              <a:t>Watch the video.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 smtClean="0"/>
              <a:t>XXXXX</a:t>
            </a:r>
            <a:endParaRPr lang="en-US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5622161" y="6290967"/>
            <a:ext cx="1033282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 dirty="0" smtClean="0">
                <a:solidFill>
                  <a:srgbClr val="FFC000"/>
                </a:solidFill>
              </a:rPr>
              <a:t>Review</a:t>
            </a:r>
          </a:p>
        </p:txBody>
      </p:sp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C8D2C-803B-FB42-920B-B25A0C0F3F04}" type="datetimeFigureOut">
              <a:rPr lang="en-US" smtClean="0"/>
              <a:t>8/10/17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BAF80-E92B-F943-AC55-6C20FF454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790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4C8D2C-803B-FB42-920B-B25A0C0F3F04}" type="datetimeFigureOut">
              <a:rPr lang="en-US" smtClean="0"/>
              <a:t>8/10/17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0BAF80-E92B-F943-AC55-6C20FF4549A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5889122"/>
            <a:ext cx="1714500" cy="70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11442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Pair and Group Work </a:t>
            </a:r>
            <a:r>
              <a:rPr lang="mr-IN" dirty="0" smtClean="0"/>
              <a:t>–</a:t>
            </a:r>
            <a:r>
              <a:rPr lang="en-US" dirty="0" smtClean="0"/>
              <a:t> </a:t>
            </a:r>
            <a:r>
              <a:rPr lang="en-US" dirty="0" smtClean="0"/>
              <a:t>Introduction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3915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 smtClean="0"/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/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 smtClean="0"/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 smtClean="0"/>
              <a:t>PAIR AND GROUP WORK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6439666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4400" b="1" dirty="0"/>
              <a:t>Paired </a:t>
            </a:r>
            <a:r>
              <a:rPr lang="en-US" sz="4400" b="1" dirty="0" smtClean="0"/>
              <a:t>Discussion</a:t>
            </a: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n-US" sz="4400" b="1" dirty="0"/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Do you do pair or group work in your class?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Explain why or why not.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99475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017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224590"/>
            <a:ext cx="10515600" cy="4351338"/>
          </a:xfrm>
        </p:spPr>
        <p:txBody>
          <a:bodyPr>
            <a:normAutofit fontScale="92500"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 smtClean="0"/>
              <a:t>Complete the sentences with the correct words and phrases.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i="1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Pair and group work are also known as _______ activities because young learners ________ together and help _______ learn. They are also known as ________ learning activities because they engage young learners in _______ use.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Pair and group work _______ the amount of _______ students speak English in class and practice using new language _______.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6388626"/>
              </p:ext>
            </p:extLst>
          </p:nvPr>
        </p:nvGraphicFramePr>
        <p:xfrm>
          <a:off x="1975603" y="4736349"/>
          <a:ext cx="8240793" cy="92782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46931"/>
                <a:gridCol w="2746931"/>
                <a:gridCol w="2746931"/>
              </a:tblGrid>
              <a:tr h="463912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each other</a:t>
                      </a:r>
                      <a:endParaRPr lang="en-US" sz="2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real language</a:t>
                      </a:r>
                      <a:endParaRPr lang="en-US" sz="2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structures</a:t>
                      </a:r>
                      <a:endParaRPr lang="en-US" sz="2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463912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increase</a:t>
                      </a:r>
                      <a:endParaRPr lang="en-US" sz="2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communicative</a:t>
                      </a:r>
                      <a:endParaRPr lang="en-US" sz="2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cooperative learning</a:t>
                      </a:r>
                      <a:endParaRPr lang="en-US" sz="2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539387"/>
              </p:ext>
            </p:extLst>
          </p:nvPr>
        </p:nvGraphicFramePr>
        <p:xfrm>
          <a:off x="3349068" y="5664173"/>
          <a:ext cx="5493862" cy="46391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46931"/>
                <a:gridCol w="2746931"/>
              </a:tblGrid>
              <a:tr h="463912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practice</a:t>
                      </a:r>
                      <a:endParaRPr lang="en-US" sz="2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time</a:t>
                      </a:r>
                      <a:endParaRPr lang="en-US" sz="2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952170"/>
      </p:ext>
    </p:extLst>
  </p:cSld>
  <p:clrMapOvr>
    <a:masterClrMapping/>
  </p:clrMapOvr>
</p:sld>
</file>

<file path=ppt/theme/theme1.xml><?xml version="1.0" encoding="utf-8"?>
<a:theme xmlns:a="http://schemas.openxmlformats.org/drawingml/2006/main" name="OurWorld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urWorldTheme" id="{C8F3A94F-942A-0B49-A147-8A78B4150D09}" vid="{8BB94935-D7A6-EB4A-B225-19A9E27B128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1AE33840635945B4A585FCAA3209A8" ma:contentTypeVersion="4" ma:contentTypeDescription="Create a new document." ma:contentTypeScope="" ma:versionID="11cd5c1273057f6dceef99e0c11725de">
  <xsd:schema xmlns:xsd="http://www.w3.org/2001/XMLSchema" xmlns:xs="http://www.w3.org/2001/XMLSchema" xmlns:p="http://schemas.microsoft.com/office/2006/metadata/properties" xmlns:ns2="7961bbbb-4c92-4895-b151-036478dae3d2" targetNamespace="http://schemas.microsoft.com/office/2006/metadata/properties" ma:root="true" ma:fieldsID="6900c8b5c9756ee5e90373b5a1eac287" ns2:_="">
    <xsd:import namespace="7961bbbb-4c92-4895-b151-036478dae3d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61bbbb-4c92-4895-b151-036478dae3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B4D2DF9-AC42-4E52-8DA1-13B2A2BD82C0}"/>
</file>

<file path=customXml/itemProps2.xml><?xml version="1.0" encoding="utf-8"?>
<ds:datastoreItem xmlns:ds="http://schemas.openxmlformats.org/officeDocument/2006/customXml" ds:itemID="{4D67D7C4-FD81-4526-A5EB-5F4FF0012204}"/>
</file>

<file path=customXml/itemProps3.xml><?xml version="1.0" encoding="utf-8"?>
<ds:datastoreItem xmlns:ds="http://schemas.openxmlformats.org/officeDocument/2006/customXml" ds:itemID="{BE1AF269-C477-4BC2-BA26-61BCE068071D}"/>
</file>

<file path=docProps/app.xml><?xml version="1.0" encoding="utf-8"?>
<Properties xmlns="http://schemas.openxmlformats.org/officeDocument/2006/extended-properties" xmlns:vt="http://schemas.openxmlformats.org/officeDocument/2006/docPropsVTypes">
  <Template>OurWorldTheme</Template>
  <TotalTime>38</TotalTime>
  <Words>338</Words>
  <Application>Microsoft Macintosh PowerPoint</Application>
  <PresentationFormat>Widescreen</PresentationFormat>
  <Paragraphs>49</Paragraphs>
  <Slides>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Mangal</vt:lpstr>
      <vt:lpstr>OurWorldTheme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15.0036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Our World Professional Development</dc:title>
  <dc:creator>Marsalisi, Callie A</dc:creator>
  <cp:lastModifiedBy>Marsalisi, Callie A</cp:lastModifiedBy>
  <cp:revision>13</cp:revision>
  <dcterms:created xsi:type="dcterms:W3CDTF">2017-07-31T12:40:20Z</dcterms:created>
  <dcterms:modified xsi:type="dcterms:W3CDTF">2017-08-10T14:20:36Z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0x010100C41AE33840635945B4A585FCAA3209A8</vt:lpwstr>
  </property>
</Properties>
</file>