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9577"/>
  </p:normalViewPr>
  <p:slideViewPr>
    <p:cSldViewPr snapToGrid="0" snapToObjects="1">
      <p:cViewPr>
        <p:scale>
          <a:sx n="80" d="100"/>
          <a:sy n="80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45E23-495A-CE49-922C-5AB1610A9883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8D445-ED31-EF45-AD04-253FD2D6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2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Preview 1</a:t>
            </a:r>
          </a:p>
          <a:p>
            <a:endParaRPr lang="en-US" b="1" dirty="0" smtClean="0"/>
          </a:p>
          <a:p>
            <a:r>
              <a:rPr lang="en-US" b="0" i="1" dirty="0" smtClean="0"/>
              <a:t>Welcome to this workshop on pair and group work! In this training we’ll learn some strategies for more effective pair and group work when teaching young learners of English.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D445-ED31-EF45-AD04-253FD2D681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Preview 2</a:t>
            </a:r>
          </a:p>
          <a:p>
            <a:endParaRPr lang="en-US" b="1" dirty="0" smtClean="0"/>
          </a:p>
          <a:p>
            <a:r>
              <a:rPr lang="en-US" b="0" dirty="0" smtClean="0"/>
              <a:t>Ask participants to think about the prompt. Then ask them to share their responses with a partner.</a:t>
            </a:r>
          </a:p>
          <a:p>
            <a:endParaRPr lang="en-US" b="0" dirty="0" smtClean="0"/>
          </a:p>
          <a:p>
            <a:r>
              <a:rPr lang="en-US" b="0" dirty="0" smtClean="0"/>
              <a:t>After two minutes, call on two or three participants to share an example of how they have used pair or group work.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D445-ED31-EF45-AD04-253FD2D681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3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</a:p>
          <a:p>
            <a:endParaRPr lang="en-US" b="1" dirty="0" smtClean="0"/>
          </a:p>
          <a:p>
            <a:r>
              <a:rPr lang="en-US" b="0" i="1" dirty="0" smtClean="0"/>
              <a:t>As you watch the video, listen for two other terms that are used to talk about pair or group work.</a:t>
            </a:r>
          </a:p>
          <a:p>
            <a:endParaRPr lang="en-US" b="0" i="1" dirty="0" smtClean="0"/>
          </a:p>
          <a:p>
            <a:r>
              <a:rPr lang="en-US" b="0" i="0" dirty="0" smtClean="0"/>
              <a:t>Play the video.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D445-ED31-EF45-AD04-253FD2D681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0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</a:p>
          <a:p>
            <a:endParaRPr lang="en-US" b="1" dirty="0" smtClean="0"/>
          </a:p>
          <a:p>
            <a:r>
              <a:rPr lang="en-US" b="0" i="1" dirty="0" smtClean="0"/>
              <a:t>Did you notice the terms that are used to talk about pair or group work?</a:t>
            </a:r>
          </a:p>
          <a:p>
            <a:endParaRPr lang="en-US" b="0" i="1" dirty="0" smtClean="0"/>
          </a:p>
          <a:p>
            <a:r>
              <a:rPr lang="en-US" b="0" i="1" dirty="0" smtClean="0"/>
              <a:t>Let’s see if we can complete the sentences about pair and group work correctly.</a:t>
            </a:r>
          </a:p>
          <a:p>
            <a:endParaRPr lang="en-US" b="0" i="1" dirty="0" smtClean="0"/>
          </a:p>
          <a:p>
            <a:r>
              <a:rPr lang="en-US" b="0" i="0" dirty="0" smtClean="0"/>
              <a:t>Ask</a:t>
            </a:r>
            <a:r>
              <a:rPr lang="en-US" b="0" i="0" baseline="0" dirty="0" smtClean="0"/>
              <a:t> a few participants to come to the white board and complete the sentences, or call on a few participants to tell you the answers.</a:t>
            </a:r>
          </a:p>
          <a:p>
            <a:endParaRPr lang="en-US" b="0" i="0" baseline="0" dirty="0" smtClean="0"/>
          </a:p>
          <a:p>
            <a:r>
              <a:rPr lang="en-US" b="1" i="0" baseline="0" dirty="0" smtClean="0"/>
              <a:t>Answers:</a:t>
            </a:r>
          </a:p>
          <a:p>
            <a:r>
              <a:rPr lang="en-US" b="0" i="0" baseline="0" dirty="0" smtClean="0"/>
              <a:t>Pair and group work are also known as </a:t>
            </a:r>
            <a:r>
              <a:rPr lang="en-US" b="1" i="0" baseline="0" dirty="0" smtClean="0"/>
              <a:t>cooperative learning</a:t>
            </a:r>
            <a:r>
              <a:rPr lang="en-US" b="0" i="0" baseline="0" dirty="0" smtClean="0"/>
              <a:t> activities because young learners </a:t>
            </a:r>
            <a:r>
              <a:rPr lang="en-US" b="1" i="0" baseline="0" dirty="0" smtClean="0"/>
              <a:t>practice </a:t>
            </a:r>
            <a:r>
              <a:rPr lang="en-US" b="0" i="0" baseline="0" dirty="0" smtClean="0"/>
              <a:t>together and help </a:t>
            </a:r>
            <a:r>
              <a:rPr lang="en-US" b="1" i="0" baseline="0" dirty="0" smtClean="0"/>
              <a:t>each other </a:t>
            </a:r>
            <a:r>
              <a:rPr lang="en-US" b="0" i="0" baseline="0" dirty="0" smtClean="0"/>
              <a:t>learn. They are also know as </a:t>
            </a:r>
            <a:r>
              <a:rPr lang="en-US" b="1" i="0" baseline="0" dirty="0" smtClean="0"/>
              <a:t>communicative </a:t>
            </a:r>
            <a:r>
              <a:rPr lang="en-US" b="0" i="0" baseline="0" dirty="0" smtClean="0"/>
              <a:t>learning activities because they engage young learners in </a:t>
            </a:r>
            <a:r>
              <a:rPr lang="en-US" b="1" i="0" baseline="0" dirty="0" smtClean="0"/>
              <a:t>real language </a:t>
            </a:r>
            <a:r>
              <a:rPr lang="en-US" b="0" i="0" baseline="0" dirty="0" smtClean="0"/>
              <a:t>use. Pair and group work </a:t>
            </a:r>
            <a:r>
              <a:rPr lang="en-US" b="1" i="0" baseline="0" dirty="0" smtClean="0"/>
              <a:t>increase</a:t>
            </a:r>
            <a:r>
              <a:rPr lang="en-US" b="0" i="0" baseline="0" dirty="0" smtClean="0"/>
              <a:t> the amount of </a:t>
            </a:r>
            <a:r>
              <a:rPr lang="en-US" b="1" i="0" baseline="0" dirty="0" smtClean="0"/>
              <a:t>time</a:t>
            </a:r>
            <a:r>
              <a:rPr lang="en-US" b="0" i="0" baseline="0" dirty="0" smtClean="0"/>
              <a:t> students speak English in class and practice using new language </a:t>
            </a:r>
            <a:r>
              <a:rPr lang="en-US" b="1" i="0" baseline="0" dirty="0" smtClean="0"/>
              <a:t>structures</a:t>
            </a:r>
            <a:r>
              <a:rPr lang="en-US" b="0" i="0" baseline="0" dirty="0" smtClean="0"/>
              <a:t>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D445-ED31-EF45-AD04-253FD2D681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9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14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Pair and Group Work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/>
              <a:t>PAIR AND GROUP WORK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4396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 dirty="0"/>
              <a:t>Paired </a:t>
            </a:r>
            <a:r>
              <a:rPr lang="en-US" sz="4400" b="1" dirty="0" smtClean="0"/>
              <a:t>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 b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 you do pair or group work in your class?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why or why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4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4590"/>
            <a:ext cx="10515600" cy="4351338"/>
          </a:xfrm>
        </p:spPr>
        <p:txBody>
          <a:bodyPr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Complete the sentences with the correct words and phrases.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Pair and group work are also known as _______ activities because young learners ________ together and help _______ learn. They are also known as ________ learning activities because they engage young learners in _______ use.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Pair and group work _______ the amount of _______ students speak English in class and practice using new language _______.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88626"/>
              </p:ext>
            </p:extLst>
          </p:nvPr>
        </p:nvGraphicFramePr>
        <p:xfrm>
          <a:off x="1975603" y="4736349"/>
          <a:ext cx="8240793" cy="927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931"/>
                <a:gridCol w="2746931"/>
                <a:gridCol w="2746931"/>
              </a:tblGrid>
              <a:tr h="463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each other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real language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structures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3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increase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communicative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cooperative learning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9387"/>
              </p:ext>
            </p:extLst>
          </p:nvPr>
        </p:nvGraphicFramePr>
        <p:xfrm>
          <a:off x="3349068" y="5664173"/>
          <a:ext cx="5493862" cy="463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931"/>
                <a:gridCol w="2746931"/>
              </a:tblGrid>
              <a:tr h="463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practice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52170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4D2DF9-AC42-4E52-8DA1-13B2A2BD82C0}"/>
</file>

<file path=customXml/itemProps2.xml><?xml version="1.0" encoding="utf-8"?>
<ds:datastoreItem xmlns:ds="http://schemas.openxmlformats.org/officeDocument/2006/customXml" ds:itemID="{4D67D7C4-FD81-4526-A5EB-5F4FF0012204}"/>
</file>

<file path=customXml/itemProps3.xml><?xml version="1.0" encoding="utf-8"?>
<ds:datastoreItem xmlns:ds="http://schemas.openxmlformats.org/officeDocument/2006/customXml" ds:itemID="{BE1AF269-C477-4BC2-BA26-61BCE068071D}"/>
</file>

<file path=docProps/app.xml><?xml version="1.0" encoding="utf-8"?>
<Properties xmlns="http://schemas.openxmlformats.org/officeDocument/2006/extended-properties" xmlns:vt="http://schemas.openxmlformats.org/officeDocument/2006/docPropsVTypes">
  <Template>OurWorldTheme</Template>
  <TotalTime>38</TotalTime>
  <Words>338</Words>
  <Application>Microsoft Macintosh PowerPoint</Application>
  <PresentationFormat>Widescreen</PresentationFormat>
  <Paragraphs>49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Mangal</vt:lpstr>
      <vt:lpstr>OurWorldTheme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Professional Development</dc:title>
  <dc:creator>Marsalisi, Callie A</dc:creator>
  <cp:lastModifiedBy>Marsalisi, Callie A</cp:lastModifiedBy>
  <cp:revision>13</cp:revision>
  <dcterms:created xsi:type="dcterms:W3CDTF">2017-07-31T12:40:20Z</dcterms:created>
  <dcterms:modified xsi:type="dcterms:W3CDTF">2017-08-10T14:20:36Z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