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6056"/>
  </p:normalViewPr>
  <p:slideViewPr>
    <p:cSldViewPr snapToGrid="0" snapToObjects="1">
      <p:cViewPr varScale="1">
        <p:scale>
          <a:sx n="72" d="100"/>
          <a:sy n="72" d="100"/>
        </p:scale>
        <p:origin x="1584" y="200"/>
      </p:cViewPr>
      <p:guideLst/>
    </p:cSldViewPr>
  </p:slideViewPr>
  <p:notesTextViewPr>
    <p:cViewPr>
      <p:scale>
        <a:sx n="1" d="1"/>
        <a:sy n="1" d="1"/>
      </p:scale>
      <p:origin x="0" y="-32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FFB54-CB15-4E4D-A248-438502CBC5C9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234B8-B55F-F748-8903-F62151E7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Preview</a:t>
            </a:r>
          </a:p>
          <a:p>
            <a:endParaRPr lang="en-US" b="1" dirty="0" smtClean="0"/>
          </a:p>
          <a:p>
            <a:r>
              <a:rPr lang="en-US" b="0" i="1" dirty="0" smtClean="0"/>
              <a:t>What do you consider when preparing to group</a:t>
            </a:r>
            <a:r>
              <a:rPr lang="en-US" b="0" i="1" baseline="0" dirty="0" smtClean="0"/>
              <a:t> young learners?</a:t>
            </a:r>
          </a:p>
          <a:p>
            <a:endParaRPr lang="en-US" b="0" i="1" baseline="0" dirty="0" smtClean="0"/>
          </a:p>
          <a:p>
            <a:r>
              <a:rPr lang="en-US" b="0" i="0" baseline="0" dirty="0" smtClean="0"/>
              <a:t>Ask participants to choose a partner they haven’t spoken with yet and respond to the prompt.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After two to three minutes, call on a few new participants who haven’t spoken yet to share their idea with the whole group.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234B8-B55F-F748-8903-F62151E71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5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</a:p>
          <a:p>
            <a:endParaRPr lang="en-US" b="1" dirty="0" smtClean="0"/>
          </a:p>
          <a:p>
            <a:r>
              <a:rPr lang="en-US" b="0" i="1" dirty="0" smtClean="0"/>
              <a:t>In this video segment, listen for ways to strategically group students.</a:t>
            </a:r>
          </a:p>
          <a:p>
            <a:endParaRPr lang="en-US" b="0" i="1" dirty="0" smtClean="0"/>
          </a:p>
          <a:p>
            <a:r>
              <a:rPr lang="en-US" b="0" i="0" dirty="0" smtClean="0"/>
              <a:t>Remind participants that they can take notes on Handout 11.1 in the “Put students in groups” section, but they will also have time after the video to write some ideas.</a:t>
            </a:r>
          </a:p>
          <a:p>
            <a:endParaRPr lang="en-US" b="0" i="0" dirty="0" smtClean="0"/>
          </a:p>
          <a:p>
            <a:r>
              <a:rPr lang="en-US" b="0" i="0" dirty="0" smtClean="0"/>
              <a:t>Play the video.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234B8-B55F-F748-8903-F62151E71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dirty="0" smtClean="0"/>
              <a:t>Review</a:t>
            </a:r>
          </a:p>
          <a:p>
            <a:endParaRPr lang="en-US" b="1" i="0" u="none" dirty="0" smtClean="0"/>
          </a:p>
          <a:p>
            <a:r>
              <a:rPr lang="en-US" b="0" i="1" u="none" dirty="0" smtClean="0"/>
              <a:t>To</a:t>
            </a:r>
            <a:r>
              <a:rPr lang="en-US" b="0" i="1" u="none" baseline="0" dirty="0" smtClean="0"/>
              <a:t> review, answer the questions and explain why the answers are True or False.</a:t>
            </a:r>
          </a:p>
          <a:p>
            <a:endParaRPr lang="en-US" b="0" i="1" u="none" baseline="0" dirty="0" smtClean="0"/>
          </a:p>
          <a:p>
            <a:r>
              <a:rPr lang="en-US" b="0" i="0" u="none" baseline="0" dirty="0" smtClean="0"/>
              <a:t>The second one is false because sometimes it is good to have mixed groups so that stronger students can support and model for others.</a:t>
            </a:r>
          </a:p>
          <a:p>
            <a:endParaRPr lang="en-US" b="0" i="0" u="none" baseline="0" dirty="0" smtClean="0"/>
          </a:p>
          <a:p>
            <a:r>
              <a:rPr lang="en-US" b="0" i="0" u="none" baseline="0" dirty="0" smtClean="0"/>
              <a:t>Encourage participants to include any important ideas on their handout under the “put students in groups” section</a:t>
            </a:r>
            <a:r>
              <a:rPr lang="en-US" b="0" i="0" u="none" baseline="0" dirty="0" smtClean="0"/>
              <a:t>.</a:t>
            </a:r>
          </a:p>
          <a:p>
            <a:endParaRPr lang="en-US" b="0" i="0" u="none" baseline="0" dirty="0" smtClean="0"/>
          </a:p>
          <a:p>
            <a:r>
              <a:rPr lang="en-US" b="1" i="0" u="none" baseline="0" dirty="0" smtClean="0"/>
              <a:t>Answers:</a:t>
            </a:r>
          </a:p>
          <a:p>
            <a:pPr marL="228600" indent="-228600">
              <a:buAutoNum type="arabicPeriod"/>
            </a:pPr>
            <a:r>
              <a:rPr lang="en-US" b="0" i="0" u="none" baseline="0" smtClean="0"/>
              <a:t>True</a:t>
            </a:r>
          </a:p>
          <a:p>
            <a:pPr marL="228600" indent="-228600">
              <a:buAutoNum type="arabicPeriod"/>
            </a:pPr>
            <a:r>
              <a:rPr lang="en-US" b="0" i="0" u="none" baseline="0" smtClean="0"/>
              <a:t>False</a:t>
            </a:r>
            <a:endParaRPr lang="en-US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3700-83CA-564D-9B38-C16976961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6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Preview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D2C-803B-FB42-920B-B25A0C0F3F04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D2C-803B-FB42-920B-B25A0C0F3F04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8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Pair and Group Work </a:t>
            </a:r>
            <a:r>
              <a:rPr lang="mr-IN" dirty="0" smtClean="0"/>
              <a:t>–</a:t>
            </a:r>
            <a:r>
              <a:rPr lang="en-US" dirty="0" smtClean="0"/>
              <a:t> Put Students in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 dirty="0"/>
              <a:t>Paired </a:t>
            </a:r>
            <a:r>
              <a:rPr lang="en-US" sz="4400" b="1" dirty="0" smtClean="0"/>
              <a:t>Discussion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do you group your young leaners?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3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55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You should plan groups in advance rather than let students select their own groups.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lang="en-US" dirty="0" smtClean="0"/>
              <a:t>True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ourier New" charset="0"/>
              <a:buChar char="o"/>
              <a:tabLst/>
              <a:defRPr/>
            </a:pPr>
            <a:r>
              <a:rPr lang="en-US" dirty="0" smtClean="0"/>
              <a:t>False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b="1" dirty="0" smtClean="0"/>
              <a:t>You </a:t>
            </a:r>
            <a:r>
              <a:rPr lang="en-US" b="1" dirty="0"/>
              <a:t>should always group students by proficiency level.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dirty="0"/>
              <a:t>True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charset="0"/>
              <a:buChar char="o"/>
              <a:defRPr/>
            </a:pPr>
            <a:r>
              <a:rPr lang="en-US" dirty="0" smtClean="0"/>
              <a:t>False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4345" y="3821355"/>
            <a:ext cx="10515600" cy="566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246293"/>
      </p:ext>
    </p:extLst>
  </p:cSld>
  <p:clrMapOvr>
    <a:masterClrMapping/>
  </p:clrMapOvr>
</p:sld>
</file>

<file path=ppt/theme/theme1.xml><?xml version="1.0" encoding="utf-8"?>
<a:theme xmlns:a="http://schemas.openxmlformats.org/drawingml/2006/main" name="OurWorl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WorldTheme" id="{C8F3A94F-942A-0B49-A147-8A78B4150D09}" vid="{8BB94935-D7A6-EB4A-B225-19A9E27B1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301628-E5E0-494E-B41D-FDA982DA917F}"/>
</file>

<file path=customXml/itemProps2.xml><?xml version="1.0" encoding="utf-8"?>
<ds:datastoreItem xmlns:ds="http://schemas.openxmlformats.org/officeDocument/2006/customXml" ds:itemID="{9BD645CD-E757-4D86-A6FC-3A0B2A7CAC60}"/>
</file>

<file path=customXml/itemProps3.xml><?xml version="1.0" encoding="utf-8"?>
<ds:datastoreItem xmlns:ds="http://schemas.openxmlformats.org/officeDocument/2006/customXml" ds:itemID="{E5FF25C2-620F-42A4-8571-FF22A63A7D29}"/>
</file>

<file path=docProps/app.xml><?xml version="1.0" encoding="utf-8"?>
<Properties xmlns="http://schemas.openxmlformats.org/officeDocument/2006/extended-properties" xmlns:vt="http://schemas.openxmlformats.org/officeDocument/2006/docPropsVTypes">
  <Template>OurWorldTheme</Template>
  <TotalTime>12</TotalTime>
  <Words>222</Words>
  <Application>Microsoft Macintosh PowerPoint</Application>
  <PresentationFormat>Widescreen</PresentationFormat>
  <Paragraphs>41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Mangal</vt:lpstr>
      <vt:lpstr>OurWorldTheme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World Professional Development</dc:title>
  <dc:creator>Marsalisi, Callie A</dc:creator>
  <cp:lastModifiedBy>Marsalisi, Callie A</cp:lastModifiedBy>
  <cp:revision>9</cp:revision>
  <dcterms:created xsi:type="dcterms:W3CDTF">2017-07-31T12:40:20Z</dcterms:created>
  <dcterms:modified xsi:type="dcterms:W3CDTF">2017-08-10T14:21:10Z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