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9"/>
  </p:notesMasterIdLst>
  <p:sldIdLst>
    <p:sldId id="257" r:id="rId5"/>
    <p:sldId id="258" r:id="rId6"/>
    <p:sldId id="259" r:id="rId7"/>
    <p:sldId id="26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39442-C84D-EF4B-8E76-D1E19686094E}" type="datetimeFigureOut">
              <a:rPr lang="en-US" smtClean="0"/>
              <a:t>8/10/2017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CA49DF-3526-E84C-81AC-EDD57FC5DEC0}"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none"/>
              <a:t>Preview</a:t>
            </a:r>
          </a:p>
          <a:p>
            <a:endParaRPr lang="en-US" b="1" i="0" u="none"/>
          </a:p>
          <a:p>
            <a:r>
              <a:rPr lang="en-US" b="0" i="1" u="none"/>
              <a:t>Let’s make some predictions about the next video segment.</a:t>
            </a:r>
          </a:p>
          <a:p>
            <a:endParaRPr lang="en-US" b="0" i="1" u="none"/>
          </a:p>
          <a:p>
            <a:r>
              <a:rPr lang="en-US" b="0" i="0" u="none"/>
              <a:t>Ask participants to read and discuss the prompt with a partner. After a brief</a:t>
            </a:r>
            <a:r>
              <a:rPr lang="en-US" b="0" i="0" u="none" baseline="0"/>
              <a:t> pause, ask the whole group to vote by a show of hands: True or False?</a:t>
            </a:r>
          </a:p>
          <a:p>
            <a:endParaRPr lang="en-US" b="0" i="0" u="none" baseline="0"/>
          </a:p>
          <a:p>
            <a:r>
              <a:rPr lang="en-US" b="1" i="0" u="none" baseline="0"/>
              <a:t>Answer:</a:t>
            </a:r>
          </a:p>
          <a:p>
            <a:r>
              <a:rPr lang="en-US" b="0" i="0" u="none" baseline="0"/>
              <a:t>False</a:t>
            </a:r>
            <a:endParaRPr lang="en-US" b="0" i="0" u="none"/>
          </a:p>
        </p:txBody>
      </p:sp>
      <p:sp>
        <p:nvSpPr>
          <p:cNvPr id="4" name="Slide Number Placeholder 3"/>
          <p:cNvSpPr>
            <a:spLocks noGrp="1"/>
          </p:cNvSpPr>
          <p:nvPr>
            <p:ph type="sldNum" sz="quarter" idx="10"/>
          </p:nvPr>
        </p:nvSpPr>
        <p:spPr/>
        <p:txBody>
          <a:bodyPr/>
          <a:lstStyle/>
          <a:p>
            <a:fld id="{F0C33700-83CA-564D-9B38-C1697696111E}" type="slidenum">
              <a:rPr lang="en-US" smtClean="0"/>
              <a:t>2</a:t>
            </a:fld>
            <a:endParaRPr lang="en-US"/>
          </a:p>
        </p:txBody>
      </p:sp>
    </p:spTree>
    <p:extLst>
      <p:ext uri="{BB962C8B-B14F-4D97-AF65-F5344CB8AC3E}">
        <p14:creationId xmlns:p14="http://schemas.microsoft.com/office/powerpoint/2010/main" val="164480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Video</a:t>
            </a:r>
          </a:p>
          <a:p>
            <a:endParaRPr lang="en-US" b="1"/>
          </a:p>
          <a:p>
            <a:r>
              <a:rPr lang="en-US" b="0"/>
              <a:t>Remind participants that they can write notes on how to assess the final product on their handout. They will also have time to take notes after the video if they prefer to just listen first.</a:t>
            </a:r>
          </a:p>
          <a:p>
            <a:endParaRPr lang="en-US" b="0"/>
          </a:p>
          <a:p>
            <a:r>
              <a:rPr lang="en-US" b="0"/>
              <a:t>Play the video.</a:t>
            </a:r>
          </a:p>
        </p:txBody>
      </p:sp>
      <p:sp>
        <p:nvSpPr>
          <p:cNvPr id="4" name="Slide Number Placeholder 3"/>
          <p:cNvSpPr>
            <a:spLocks noGrp="1"/>
          </p:cNvSpPr>
          <p:nvPr>
            <p:ph type="sldNum" sz="quarter" idx="10"/>
          </p:nvPr>
        </p:nvSpPr>
        <p:spPr/>
        <p:txBody>
          <a:bodyPr/>
          <a:lstStyle/>
          <a:p>
            <a:fld id="{6DCA49DF-3526-E84C-81AC-EDD57FC5DEC0}" type="slidenum">
              <a:rPr lang="en-US" smtClean="0"/>
              <a:t>3</a:t>
            </a:fld>
            <a:endParaRPr lang="en-US"/>
          </a:p>
        </p:txBody>
      </p:sp>
    </p:spTree>
    <p:extLst>
      <p:ext uri="{BB962C8B-B14F-4D97-AF65-F5344CB8AC3E}">
        <p14:creationId xmlns:p14="http://schemas.microsoft.com/office/powerpoint/2010/main" val="2099232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Review</a:t>
            </a:r>
          </a:p>
          <a:p>
            <a:endParaRPr lang="en-US" b="1"/>
          </a:p>
          <a:p>
            <a:r>
              <a:rPr lang="en-US" b="0" i="1"/>
              <a:t>Let’s review what we just heard in the video. Find a new partner. Read the screen</a:t>
            </a:r>
            <a:r>
              <a:rPr lang="en-US" b="0" i="1" baseline="0"/>
              <a:t> and try to complete together the sentences with words or phrases from the word bank.</a:t>
            </a:r>
          </a:p>
          <a:p>
            <a:endParaRPr lang="en-US" b="0" i="1" baseline="0"/>
          </a:p>
          <a:p>
            <a:r>
              <a:rPr lang="en-US" b="0" i="0" baseline="0"/>
              <a:t>After a few minutes, ask one or two pairs to either come to the screen and complete the sentences, or to read and complete them from their seats.</a:t>
            </a:r>
          </a:p>
          <a:p>
            <a:endParaRPr lang="en-US" b="0" i="0" baseline="0"/>
          </a:p>
          <a:p>
            <a:r>
              <a:rPr lang="en-US" b="0" i="0" baseline="0"/>
              <a:t>Give participants a few minutes to write any additional notes on their handout.</a:t>
            </a:r>
          </a:p>
          <a:p>
            <a:endParaRPr lang="en-US" b="0" i="0" baseline="0"/>
          </a:p>
          <a:p>
            <a:r>
              <a:rPr lang="en-US" b="1" i="0" baseline="0"/>
              <a:t>Answers:</a:t>
            </a:r>
          </a:p>
          <a:p>
            <a:r>
              <a:rPr lang="en-US" b="0" i="0" baseline="0"/>
              <a:t>Make pairs and groups of young learners </a:t>
            </a:r>
            <a:r>
              <a:rPr lang="en-US" b="1" u="sng"/>
              <a:t>accountable</a:t>
            </a:r>
            <a:r>
              <a:rPr lang="en-US"/>
              <a:t> </a:t>
            </a:r>
            <a:r>
              <a:rPr lang="en-US" b="0" i="0" baseline="0"/>
              <a:t>for the </a:t>
            </a:r>
            <a:r>
              <a:rPr lang="en-US" b="1" i="0" u="sng" baseline="0"/>
              <a:t>quality</a:t>
            </a:r>
            <a:r>
              <a:rPr lang="en-US" b="0" i="0" baseline="0"/>
              <a:t> of their work. If students </a:t>
            </a:r>
            <a:r>
              <a:rPr lang="en-US" b="1" i="0" u="sng" baseline="0"/>
              <a:t>know</a:t>
            </a:r>
            <a:r>
              <a:rPr lang="en-US" b="0" i="0" baseline="0"/>
              <a:t> they are going to </a:t>
            </a:r>
            <a:r>
              <a:rPr lang="en-US" b="1" i="0" baseline="0"/>
              <a:t>present</a:t>
            </a:r>
            <a:r>
              <a:rPr lang="en-US" b="0" i="0" baseline="0"/>
              <a:t> their work in front of the class or that you are going to collect their work, they will </a:t>
            </a:r>
            <a:r>
              <a:rPr lang="en-US" b="1" i="0" u="sng" baseline="0"/>
              <a:t>stay on task</a:t>
            </a:r>
            <a:r>
              <a:rPr lang="en-US" b="0" i="0" baseline="0"/>
              <a:t> better.</a:t>
            </a:r>
          </a:p>
          <a:p>
            <a:r>
              <a:rPr lang="en-US" b="0" i="0" baseline="0"/>
              <a:t>Motivate young learners with a clear final </a:t>
            </a:r>
            <a:r>
              <a:rPr lang="en-US" b="1" i="0" u="sng" baseline="0"/>
              <a:t>product</a:t>
            </a:r>
            <a:r>
              <a:rPr lang="en-US" b="0" i="0" baseline="0"/>
              <a:t> that they can share and bring home to </a:t>
            </a:r>
            <a:r>
              <a:rPr lang="en-US" b="1" i="0" u="sng" baseline="0"/>
              <a:t>show</a:t>
            </a:r>
            <a:r>
              <a:rPr lang="en-US" b="1" i="0" baseline="0"/>
              <a:t> </a:t>
            </a:r>
            <a:r>
              <a:rPr lang="en-US" b="0" i="0" baseline="0"/>
              <a:t>their parents</a:t>
            </a:r>
          </a:p>
        </p:txBody>
      </p:sp>
      <p:sp>
        <p:nvSpPr>
          <p:cNvPr id="4" name="Slide Number Placeholder 3"/>
          <p:cNvSpPr>
            <a:spLocks noGrp="1"/>
          </p:cNvSpPr>
          <p:nvPr>
            <p:ph type="sldNum" sz="quarter" idx="10"/>
          </p:nvPr>
        </p:nvSpPr>
        <p:spPr/>
        <p:txBody>
          <a:bodyPr/>
          <a:lstStyle/>
          <a:p>
            <a:fld id="{6DCA49DF-3526-E84C-81AC-EDD57FC5DEC0}" type="slidenum">
              <a:rPr lang="en-US" smtClean="0"/>
              <a:t>4</a:t>
            </a:fld>
            <a:endParaRPr lang="en-US"/>
          </a:p>
        </p:txBody>
      </p:sp>
    </p:spTree>
    <p:extLst>
      <p:ext uri="{BB962C8B-B14F-4D97-AF65-F5344CB8AC3E}">
        <p14:creationId xmlns:p14="http://schemas.microsoft.com/office/powerpoint/2010/main" val="13406931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523999" y="4032081"/>
            <a:ext cx="9144000" cy="605340"/>
          </a:xfrm>
          <a:ln>
            <a:noFill/>
          </a:ln>
        </p:spPr>
        <p:txBody>
          <a:bodyPr>
            <a:normAutofit/>
          </a:bodyPr>
          <a:lstStyle>
            <a:lvl1pPr marL="0" marR="0" indent="0" algn="l" defTabSz="914400" eaLnBrk="1" fontAlgn="auto" latinLnBrk="0" hangingPunct="1">
              <a:lnSpc>
                <a:spcPct val="100000"/>
              </a:lnSpc>
              <a:spcBef>
                <a:spcPts val="0"/>
              </a:spcBef>
              <a:spcAft>
                <a:spcPts val="0"/>
              </a:spcAft>
              <a:buClrTx/>
              <a:buSzTx/>
              <a:buFontTx/>
              <a:buNone/>
              <a:tabLst/>
              <a:defRPr sz="32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defTabSz="914400" eaLnBrk="1" fontAlgn="auto" latinLnBrk="0" hangingPunct="1">
              <a:lnSpc>
                <a:spcPct val="100000"/>
              </a:lnSpc>
              <a:spcBef>
                <a:spcPts val="0"/>
              </a:spcBef>
              <a:spcAft>
                <a:spcPts val="0"/>
              </a:spcAft>
              <a:buClrTx/>
              <a:buSzTx/>
              <a:buFontTx/>
              <a:buNone/>
              <a:tabLst/>
              <a:defRPr/>
            </a:pPr>
            <a:r>
              <a:rPr lang="en-US"/>
              <a:t>XXXX</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1483" y="-382125"/>
            <a:ext cx="5689032" cy="4267200"/>
          </a:xfrm>
          <a:prstGeom prst="rect">
            <a:avLst/>
          </a:prstGeom>
        </p:spPr>
      </p:pic>
      <p:sp>
        <p:nvSpPr>
          <p:cNvPr id="9" name="Subtitle 2"/>
          <p:cNvSpPr txBox="1">
            <a:spLocks/>
          </p:cNvSpPr>
          <p:nvPr/>
        </p:nvSpPr>
        <p:spPr>
          <a:xfrm>
            <a:off x="1523999" y="3426741"/>
            <a:ext cx="9144000" cy="605340"/>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a:solidFill>
                  <a:srgbClr val="FFC000"/>
                </a:solidFill>
              </a:rPr>
              <a:t>Preview and Review Slides For:</a:t>
            </a: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review">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980673"/>
            <a:ext cx="10515600" cy="4351338"/>
          </a:xfrm>
        </p:spPr>
        <p:txBody>
          <a:bodyPr/>
          <a:lstStyle>
            <a:lvl1pPr>
              <a:defRPr sz="320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XXXXX</a:t>
            </a:r>
          </a:p>
        </p:txBody>
      </p:sp>
      <p:sp>
        <p:nvSpPr>
          <p:cNvPr id="7" name="Subtitle 2"/>
          <p:cNvSpPr txBox="1">
            <a:spLocks/>
          </p:cNvSpPr>
          <p:nvPr/>
        </p:nvSpPr>
        <p:spPr>
          <a:xfrm>
            <a:off x="5545720" y="6279392"/>
            <a:ext cx="1100559" cy="387626"/>
          </a:xfrm>
          <a:prstGeom prst="rect">
            <a:avLst/>
          </a:prstGeom>
        </p:spPr>
        <p:txBody>
          <a:bodyPr vert="horz" lIns="91440" tIns="45720" rIns="91440" bIns="45720" rtlCol="0">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sz="2000">
                <a:solidFill>
                  <a:srgbClr val="FFC000"/>
                </a:solidFill>
              </a:rPr>
              <a:t>Preview</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Video">
    <p:spTree>
      <p:nvGrpSpPr>
        <p:cNvPr id="1" name=""/>
        <p:cNvGrpSpPr/>
        <p:nvPr/>
      </p:nvGrpSpPr>
      <p:grpSpPr>
        <a:xfrm>
          <a:off x="0" y="0"/>
          <a:ext cx="0" cy="0"/>
          <a:chOff x="0" y="0"/>
          <a:chExt cx="0" cy="0"/>
        </a:xfrm>
      </p:grpSpPr>
      <p:sp>
        <p:nvSpPr>
          <p:cNvPr id="7" name="Subtitle 2"/>
          <p:cNvSpPr txBox="1">
            <a:spLocks/>
          </p:cNvSpPr>
          <p:nvPr/>
        </p:nvSpPr>
        <p:spPr>
          <a:xfrm>
            <a:off x="5545720" y="6279392"/>
            <a:ext cx="1100559" cy="387626"/>
          </a:xfrm>
          <a:prstGeom prst="rect">
            <a:avLst/>
          </a:prstGeom>
        </p:spPr>
        <p:txBody>
          <a:bodyPr vert="horz" lIns="91440" tIns="45720" rIns="91440" bIns="45720" rtlCol="0">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sz="2000">
                <a:solidFill>
                  <a:srgbClr val="FFC000"/>
                </a:solidFill>
              </a:rPr>
              <a:t>Video</a:t>
            </a:r>
          </a:p>
        </p:txBody>
      </p:sp>
      <p:sp>
        <p:nvSpPr>
          <p:cNvPr id="4" name="Subtitle 2"/>
          <p:cNvSpPr txBox="1">
            <a:spLocks/>
          </p:cNvSpPr>
          <p:nvPr/>
        </p:nvSpPr>
        <p:spPr>
          <a:xfrm>
            <a:off x="4571998" y="2906041"/>
            <a:ext cx="3048001" cy="605340"/>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defRPr/>
            </a:pPr>
            <a:r>
              <a:rPr lang="en-US">
                <a:solidFill>
                  <a:schemeClr val="tx1"/>
                </a:solidFill>
              </a:rPr>
              <a:t>Watch the video.</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eview">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980673"/>
            <a:ext cx="10515600" cy="4351338"/>
          </a:xfrm>
        </p:spPr>
        <p:txBody>
          <a:bodyPr/>
          <a:lstStyle>
            <a:lvl1pPr>
              <a:defRPr sz="320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XXXXX</a:t>
            </a:r>
          </a:p>
        </p:txBody>
      </p:sp>
      <p:sp>
        <p:nvSpPr>
          <p:cNvPr id="4" name="Subtitle 2"/>
          <p:cNvSpPr txBox="1">
            <a:spLocks/>
          </p:cNvSpPr>
          <p:nvPr/>
        </p:nvSpPr>
        <p:spPr>
          <a:xfrm>
            <a:off x="5622161" y="6290967"/>
            <a:ext cx="1033282" cy="387626"/>
          </a:xfrm>
          <a:prstGeom prst="rect">
            <a:avLst/>
          </a:prstGeom>
        </p:spPr>
        <p:txBody>
          <a:bodyPr vert="horz" lIns="91440" tIns="45720" rIns="91440" bIns="45720" rtlCol="0">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sz="2000">
                <a:solidFill>
                  <a:srgbClr val="FFC000"/>
                </a:solidFill>
              </a:rPr>
              <a:t>Review</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4C8D2C-803B-FB42-920B-B25A0C0F3F04}" type="datetimeFigureOut">
              <a:rPr lang="en-US" smtClean="0"/>
              <a:t>8/10/2017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0BAF80-E92B-F943-AC55-6C20FF4549A0}" type="slidenum">
              <a:rPr lang="en-US" smtClean="0"/>
              <a:t>‹#›</a:t>
            </a:fld>
            <a:endParaRPr lang="en-US"/>
          </a:p>
        </p:txBody>
      </p:sp>
    </p:spTree>
    <p:extLst>
      <p:ext uri="{BB962C8B-B14F-4D97-AF65-F5344CB8AC3E}">
        <p14:creationId xmlns:p14="http://schemas.microsoft.com/office/powerpoint/2010/main" val="17060656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4C8D2C-803B-FB42-920B-B25A0C0F3F04}" type="datetimeFigureOut">
              <a:rPr lang="en-US" smtClean="0"/>
              <a:t>8/10/2017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0BAF80-E92B-F943-AC55-6C20FF4549A0}" type="slidenum">
              <a:rPr lang="en-US" smtClean="0"/>
              <a:t>‹#›</a:t>
            </a:fld>
            <a:endParaRPr lang="en-US"/>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6700" y="5889122"/>
            <a:ext cx="1714500" cy="708163"/>
          </a:xfrm>
          <a:prstGeom prst="rect">
            <a:avLst/>
          </a:prstGeom>
        </p:spPr>
      </p:pic>
    </p:spTree>
    <p:extLst>
      <p:ext uri="{BB962C8B-B14F-4D97-AF65-F5344CB8AC3E}">
        <p14:creationId xmlns:p14="http://schemas.microsoft.com/office/powerpoint/2010/main" val="66401089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t>Pair and Group Work </a:t>
            </a:r>
            <a:r>
              <a:rPr lang="mr-IN"/>
              <a:t>–</a:t>
            </a:r>
            <a:r>
              <a:rPr lang="en-US"/>
              <a:t> Assess Final Product</a:t>
            </a:r>
          </a:p>
        </p:txBody>
      </p:sp>
    </p:spTree>
    <p:extLst>
      <p:ext uri="{BB962C8B-B14F-4D97-AF65-F5344CB8AC3E}">
        <p14:creationId xmlns:p14="http://schemas.microsoft.com/office/powerpoint/2010/main" val="823915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a:t>Group work is too hard to evaluate fairly and therefore should not be assessed.</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a:p>
          <a:p>
            <a:pPr marR="0" lvl="0" algn="ctr" defTabSz="914400" eaLnBrk="1" fontAlgn="auto" latinLnBrk="0" hangingPunct="1">
              <a:lnSpc>
                <a:spcPct val="100000"/>
              </a:lnSpc>
              <a:spcBef>
                <a:spcPts val="0"/>
              </a:spcBef>
              <a:spcAft>
                <a:spcPts val="1000"/>
              </a:spcAft>
              <a:buClrTx/>
              <a:buSzTx/>
              <a:buFont typeface="Courier New" charset="0"/>
              <a:buChar char="o"/>
              <a:tabLst/>
              <a:defRPr/>
            </a:pPr>
            <a:r>
              <a:rPr lang="en-US"/>
              <a:t>True</a:t>
            </a:r>
          </a:p>
          <a:p>
            <a:pPr marR="0" lvl="0" algn="ctr" defTabSz="914400" eaLnBrk="1" fontAlgn="auto" latinLnBrk="0" hangingPunct="1">
              <a:lnSpc>
                <a:spcPct val="100000"/>
              </a:lnSpc>
              <a:spcBef>
                <a:spcPts val="0"/>
              </a:spcBef>
              <a:spcAft>
                <a:spcPts val="1000"/>
              </a:spcAft>
              <a:buClrTx/>
              <a:buSzTx/>
              <a:buFont typeface="Courier New" charset="0"/>
              <a:buChar char="o"/>
              <a:tabLst/>
              <a:defRPr/>
            </a:pPr>
            <a:r>
              <a:rPr lang="en-US"/>
              <a:t>False</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a:p>
          <a:p>
            <a:pPr marL="0" marR="0" lvl="0" indent="0" algn="ctr" defTabSz="914400" eaLnBrk="1" fontAlgn="auto" latinLnBrk="0" hangingPunct="1">
              <a:lnSpc>
                <a:spcPct val="100000"/>
              </a:lnSpc>
              <a:spcBef>
                <a:spcPts val="0"/>
              </a:spcBef>
              <a:spcAft>
                <a:spcPts val="0"/>
              </a:spcAft>
              <a:buClrTx/>
              <a:buSzTx/>
              <a:buFontTx/>
              <a:buNone/>
              <a:tabLst/>
              <a:defRPr/>
            </a:pPr>
            <a:endParaRPr lang="en-US"/>
          </a:p>
        </p:txBody>
      </p:sp>
    </p:spTree>
    <p:extLst>
      <p:ext uri="{BB962C8B-B14F-4D97-AF65-F5344CB8AC3E}">
        <p14:creationId xmlns:p14="http://schemas.microsoft.com/office/powerpoint/2010/main" val="906763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0974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17965"/>
            <a:ext cx="10515600" cy="4351338"/>
          </a:xfrm>
        </p:spPr>
        <p:txBody>
          <a:bodyPr>
            <a:normAutofit lnSpcReduction="1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i="1"/>
              <a:t>Complete the sentences with the correct words or phrases.</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i="1"/>
          </a:p>
          <a:p>
            <a:pPr marL="0" marR="0" lvl="0" indent="0" defTabSz="914400" eaLnBrk="1" fontAlgn="auto" latinLnBrk="0" hangingPunct="1">
              <a:lnSpc>
                <a:spcPct val="100000"/>
              </a:lnSpc>
              <a:spcBef>
                <a:spcPts val="0"/>
              </a:spcBef>
              <a:spcAft>
                <a:spcPts val="0"/>
              </a:spcAft>
              <a:buClrTx/>
              <a:buSzTx/>
              <a:buFontTx/>
              <a:buNone/>
              <a:tabLst/>
              <a:defRPr/>
            </a:pPr>
            <a:r>
              <a:rPr lang="en-US"/>
              <a:t>Make pairs and groups of young learners _______ for the _______ of their work. If students _______ they are going to _______ their work in front of the class or that you are going to collect their work, they will _______ better.</a:t>
            </a:r>
          </a:p>
          <a:p>
            <a:pPr marL="0" marR="0" lvl="0" indent="0" defTabSz="914400" eaLnBrk="1" fontAlgn="auto" latinLnBrk="0" hangingPunct="1">
              <a:lnSpc>
                <a:spcPct val="100000"/>
              </a:lnSpc>
              <a:spcBef>
                <a:spcPts val="0"/>
              </a:spcBef>
              <a:spcAft>
                <a:spcPts val="0"/>
              </a:spcAft>
              <a:buClrTx/>
              <a:buSzTx/>
              <a:buFontTx/>
              <a:buNone/>
              <a:tabLst/>
              <a:defRPr/>
            </a:pPr>
            <a:endParaRPr lang="en-US"/>
          </a:p>
          <a:p>
            <a:pPr marL="0" marR="0" lvl="0" indent="0" defTabSz="914400" eaLnBrk="1" fontAlgn="auto" latinLnBrk="0" hangingPunct="1">
              <a:lnSpc>
                <a:spcPct val="100000"/>
              </a:lnSpc>
              <a:spcBef>
                <a:spcPts val="0"/>
              </a:spcBef>
              <a:spcAft>
                <a:spcPts val="0"/>
              </a:spcAft>
              <a:buClrTx/>
              <a:buSzTx/>
              <a:buFontTx/>
              <a:buNone/>
              <a:tabLst/>
              <a:defRPr/>
            </a:pPr>
            <a:r>
              <a:rPr lang="en-US"/>
              <a:t>Motivate young learners with a clear final _______ that they can share and bring home to _______ their parents.</a:t>
            </a:r>
          </a:p>
        </p:txBody>
      </p:sp>
      <p:graphicFrame>
        <p:nvGraphicFramePr>
          <p:cNvPr id="2" name="Table 1"/>
          <p:cNvGraphicFramePr>
            <a:graphicFrameLocks noGrp="1"/>
          </p:cNvGraphicFramePr>
          <p:nvPr>
            <p:extLst>
              <p:ext uri="{D42A27DB-BD31-4B8C-83A1-F6EECF244321}">
                <p14:modId xmlns:p14="http://schemas.microsoft.com/office/powerpoint/2010/main" val="1993840076"/>
              </p:ext>
            </p:extLst>
          </p:nvPr>
        </p:nvGraphicFramePr>
        <p:xfrm>
          <a:off x="2469662" y="4769303"/>
          <a:ext cx="7252676" cy="914400"/>
        </p:xfrm>
        <a:graphic>
          <a:graphicData uri="http://schemas.openxmlformats.org/drawingml/2006/table">
            <a:tbl>
              <a:tblPr firstRow="1" bandRow="1">
                <a:tableStyleId>{5940675A-B579-460E-94D1-54222C63F5DA}</a:tableStyleId>
              </a:tblPr>
              <a:tblGrid>
                <a:gridCol w="1813169">
                  <a:extLst>
                    <a:ext uri="{9D8B030D-6E8A-4147-A177-3AD203B41FA5}">
                      <a16:colId xmlns:a16="http://schemas.microsoft.com/office/drawing/2014/main" val="20000"/>
                    </a:ext>
                  </a:extLst>
                </a:gridCol>
                <a:gridCol w="1813169">
                  <a:extLst>
                    <a:ext uri="{9D8B030D-6E8A-4147-A177-3AD203B41FA5}">
                      <a16:colId xmlns:a16="http://schemas.microsoft.com/office/drawing/2014/main" val="20001"/>
                    </a:ext>
                  </a:extLst>
                </a:gridCol>
                <a:gridCol w="1813169">
                  <a:extLst>
                    <a:ext uri="{9D8B030D-6E8A-4147-A177-3AD203B41FA5}">
                      <a16:colId xmlns:a16="http://schemas.microsoft.com/office/drawing/2014/main" val="20002"/>
                    </a:ext>
                  </a:extLst>
                </a:gridCol>
                <a:gridCol w="1813169">
                  <a:extLst>
                    <a:ext uri="{9D8B030D-6E8A-4147-A177-3AD203B41FA5}">
                      <a16:colId xmlns:a16="http://schemas.microsoft.com/office/drawing/2014/main" val="20003"/>
                    </a:ext>
                  </a:extLst>
                </a:gridCol>
              </a:tblGrid>
              <a:tr h="370840">
                <a:tc>
                  <a:txBody>
                    <a:bodyPr/>
                    <a:lstStyle/>
                    <a:p>
                      <a:pPr algn="ctr"/>
                      <a:r>
                        <a:rPr lang="en-US" sz="2400">
                          <a:solidFill>
                            <a:schemeClr val="bg1">
                              <a:lumMod val="50000"/>
                            </a:schemeClr>
                          </a:solidFill>
                        </a:rPr>
                        <a:t>product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2400">
                          <a:solidFill>
                            <a:schemeClr val="bg1">
                              <a:lumMod val="50000"/>
                            </a:schemeClr>
                          </a:solidFill>
                        </a:rPr>
                        <a:t>prize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2400">
                          <a:solidFill>
                            <a:schemeClr val="bg1">
                              <a:lumMod val="50000"/>
                            </a:schemeClr>
                          </a:solidFill>
                        </a:rPr>
                        <a:t>present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2400">
                          <a:solidFill>
                            <a:schemeClr val="bg1">
                              <a:lumMod val="50000"/>
                            </a:schemeClr>
                          </a:solidFill>
                        </a:rPr>
                        <a:t>show</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370840">
                <a:tc>
                  <a:txBody>
                    <a:bodyPr/>
                    <a:lstStyle/>
                    <a:p>
                      <a:pPr algn="ctr"/>
                      <a:r>
                        <a:rPr lang="en-US" sz="2400">
                          <a:solidFill>
                            <a:schemeClr val="bg1">
                              <a:lumMod val="50000"/>
                            </a:schemeClr>
                          </a:solidFill>
                        </a:rPr>
                        <a:t>know</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2400">
                          <a:solidFill>
                            <a:schemeClr val="bg1">
                              <a:lumMod val="50000"/>
                            </a:schemeClr>
                          </a:solidFill>
                        </a:rPr>
                        <a:t>accountable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2400">
                          <a:solidFill>
                            <a:schemeClr val="bg1">
                              <a:lumMod val="50000"/>
                            </a:schemeClr>
                          </a:solidFill>
                        </a:rPr>
                        <a:t>quality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2400">
                          <a:solidFill>
                            <a:schemeClr val="bg1">
                              <a:lumMod val="50000"/>
                            </a:schemeClr>
                          </a:solidFill>
                        </a:rPr>
                        <a:t>stay on task</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82841288"/>
      </p:ext>
    </p:extLst>
  </p:cSld>
  <p:clrMapOvr>
    <a:masterClrMapping/>
  </p:clrMapOvr>
</p:sld>
</file>

<file path=ppt/theme/theme1.xml><?xml version="1.0" encoding="utf-8"?>
<a:theme xmlns:a="http://schemas.openxmlformats.org/drawingml/2006/main" name="OurWorld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rWorldTheme" id="{C8F3A94F-942A-0B49-A147-8A78B4150D09}" vid="{8BB94935-D7A6-EB4A-B225-19A9E27B12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41AE33840635945B4A585FCAA3209A8" ma:contentTypeVersion="4" ma:contentTypeDescription="Create a new document." ma:contentTypeScope="" ma:versionID="11cd5c1273057f6dceef99e0c11725de">
  <xsd:schema xmlns:xsd="http://www.w3.org/2001/XMLSchema" xmlns:xs="http://www.w3.org/2001/XMLSchema" xmlns:p="http://schemas.microsoft.com/office/2006/metadata/properties" xmlns:ns2="7961bbbb-4c92-4895-b151-036478dae3d2" targetNamespace="http://schemas.microsoft.com/office/2006/metadata/properties" ma:root="true" ma:fieldsID="6900c8b5c9756ee5e90373b5a1eac287" ns2:_="">
    <xsd:import namespace="7961bbbb-4c92-4895-b151-036478dae3d2"/>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61bbbb-4c92-4895-b151-036478dae3d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4E591F-ED4F-47AB-AED0-3FA57863E435}">
  <ds:schemaRefs>
    <ds:schemaRef ds:uri="http://schemas.microsoft.com/sharepoint/v3/contenttype/forms"/>
  </ds:schemaRefs>
</ds:datastoreItem>
</file>

<file path=customXml/itemProps2.xml><?xml version="1.0" encoding="utf-8"?>
<ds:datastoreItem xmlns:ds="http://schemas.openxmlformats.org/officeDocument/2006/customXml" ds:itemID="{29EE7678-03BE-40FA-B76B-95C846F99A3D}">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E770E66-3DC6-4168-BCD5-DFC1E6BE45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61bbbb-4c92-4895-b151-036478dae3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Slides>
  <Notes>3</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OurWorldTheme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1</cp:revision>
  <dcterms:modified xsi:type="dcterms:W3CDTF">2017-08-10T18:20:32Z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0x010100C41AE33840635945B4A585FCAA3209A8</vt:lpwstr>
  </property>
</Properties>
</file>