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62" r:id="rId5"/>
    <p:sldId id="256" r:id="rId6"/>
    <p:sldId id="258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66C2-D12E-424A-9EBC-A08F6F7E3620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D0865-178D-BF4E-A50A-4D5312DC9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8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Preview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en-US" i="1" kern="1200">
                <a:effectLst/>
                <a:latin typeface="+mn-lt"/>
                <a:ea typeface="+mn-ea"/>
                <a:cs typeface="+mn-cs"/>
              </a:rPr>
              <a:t>Think about your approach to teaching. How do you empower your young learners of English?</a:t>
            </a:r>
            <a:r>
              <a:rPr lang="en-US" i="1"/>
              <a:t> </a:t>
            </a:r>
          </a:p>
          <a:p>
            <a:pPr>
              <a:defRPr/>
            </a:pPr>
            <a:endParaRPr lang="en-US" i="1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kern="1200">
                <a:effectLst/>
                <a:latin typeface="+mn-lt"/>
                <a:ea typeface="+mn-ea"/>
                <a:cs typeface="+mn-cs"/>
              </a:rPr>
              <a:t>Let’s do a T-P-S activity. What does T-P-S stand for? Think-pair-share! First, think on your own and write down your ideas. Next, pair up with a partner and share your ideas. Then we share our ideas together as a whole class.</a:t>
            </a:r>
            <a:r>
              <a:rPr lang="en-US" i="1"/>
              <a:t> </a:t>
            </a:r>
            <a:endParaRPr lang="en-US" i="1"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>
              <a:latin typeface="+mn-lt"/>
            </a:endParaRPr>
          </a:p>
          <a:p>
            <a:pPr>
              <a:defRPr/>
            </a:pPr>
            <a:r>
              <a:rPr lang="en-US" i="1" kern="1200">
                <a:effectLst/>
                <a:latin typeface="+mn-lt"/>
                <a:ea typeface="+mn-ea"/>
                <a:cs typeface="+mn-cs"/>
              </a:rPr>
              <a:t>So first think on your own for two minutes about what you do to empower young learners in your teaching. Write down two ways you empower them.</a:t>
            </a:r>
            <a:r>
              <a:rPr lang="en-US" i="1"/>
              <a:t> </a:t>
            </a:r>
          </a:p>
          <a:p>
            <a:pPr>
              <a:defRPr/>
            </a:pPr>
            <a:r>
              <a:rPr lang="en-US" kern="1200">
                <a:effectLst/>
                <a:latin typeface="+mn-lt"/>
                <a:ea typeface="+mn-ea"/>
                <a:cs typeface="+mn-cs"/>
              </a:rPr>
              <a:t>After two minutes, put participants in pairs to share their answers with each other. </a:t>
            </a:r>
            <a:endParaRPr/>
          </a:p>
          <a:p>
            <a:pPr>
              <a:defRPr/>
            </a:pPr>
            <a:r>
              <a:rPr lang="en-US" i="1" kern="1200">
                <a:effectLst/>
                <a:latin typeface="+mn-lt"/>
                <a:ea typeface="+mn-ea"/>
                <a:cs typeface="+mn-cs"/>
              </a:rPr>
              <a:t>Now you have two minutes to share your answers with a partner.</a:t>
            </a:r>
            <a:r>
              <a:rPr lang="en-US" i="1"/>
              <a:t> </a:t>
            </a:r>
            <a:endParaRPr i="1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two minutes, ask some participants to share their answers.</a:t>
            </a:r>
          </a:p>
          <a:p>
            <a:endParaRPr lang="en-US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99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/>
              <a:t>Video</a:t>
            </a:r>
          </a:p>
          <a:p>
            <a:endParaRPr lang="en-US" i="0"/>
          </a:p>
          <a:p>
            <a:r>
              <a:rPr lang="en-US"/>
              <a:t>Play the</a:t>
            </a:r>
            <a:r>
              <a:rPr lang="en-US" i="0" baseline="0"/>
              <a:t> Video</a:t>
            </a:r>
            <a:r>
              <a:rPr lang="en-US"/>
              <a:t>.</a:t>
            </a:r>
            <a:endParaRPr lang="en-US" i="0" baseline="0"/>
          </a:p>
          <a:p>
            <a:endParaRPr lang="en-US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13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1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Elicit answers from different participants and write answers on the screen.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Possible answers: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science, technology, medicine, business, trade, tourism, air travel, international air traffic control, diplomacy, international problem solving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43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</a:t>
            </a:r>
          </a:p>
          <a:p>
            <a:r>
              <a:rPr lang="en-US"/>
              <a:t>Have participants vote on the correct answer. Be sure they understand that it is not necessary to travel to a new country to be a global citizen.</a:t>
            </a:r>
            <a:endParaRPr lang="en-US" kern="1200">
              <a:effectLst/>
              <a:latin typeface="+mn-lt"/>
              <a:ea typeface="+mn-ea"/>
              <a:cs typeface="+mn-cs"/>
            </a:endParaRPr>
          </a:p>
          <a:p>
            <a:r>
              <a:rPr lang="en-US"/>
              <a:t>Answer:</a:t>
            </a:r>
          </a:p>
          <a:p>
            <a:r>
              <a:rPr lang="en-US"/>
              <a:t>Traveling to a new country every year.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b="0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4032081"/>
            <a:ext cx="9144000" cy="605340"/>
          </a:xfrm>
          <a:ln>
            <a:noFill/>
          </a:ln>
        </p:spPr>
        <p:txBody>
          <a:bodyPr>
            <a:norm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XXXX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83" y="-382125"/>
            <a:ext cx="5689032" cy="42672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1523999" y="3385720"/>
            <a:ext cx="9144000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rgbClr val="FFC000"/>
                </a:solidFill>
              </a:rPr>
              <a:t>Preview and Review Slides For:</a:t>
            </a:r>
          </a:p>
        </p:txBody>
      </p:sp>
    </p:spTree>
    <p:extLst>
      <p:ext uri="{BB962C8B-B14F-4D97-AF65-F5344CB8AC3E}">
        <p14:creationId xmlns:p14="http://schemas.microsoft.com/office/powerpoint/2010/main" val="70300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Preview</a:t>
            </a:r>
          </a:p>
        </p:txBody>
      </p:sp>
    </p:spTree>
    <p:extLst>
      <p:ext uri="{BB962C8B-B14F-4D97-AF65-F5344CB8AC3E}">
        <p14:creationId xmlns:p14="http://schemas.microsoft.com/office/powerpoint/2010/main" val="203302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5622161" y="6290967"/>
            <a:ext cx="1033282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Review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94DA7-C7C0-AE4A-AB1E-E961C2AD0CA0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8A0CC-561F-194B-B5B1-2D8AE72885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889122"/>
            <a:ext cx="1714500" cy="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5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23999" y="4032081"/>
            <a:ext cx="9127959" cy="973056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Empowering Young Learners with Real World Content </a:t>
            </a:r>
            <a:r>
              <a:rPr lang="mr-IN"/>
              <a:t>–</a:t>
            </a:r>
            <a:r>
              <a:rPr lang="en-US"/>
              <a:t> Growing Global Citizens</a:t>
            </a:r>
          </a:p>
        </p:txBody>
      </p:sp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  <p:extLst>
              <p:ext uri="{D42A27DB-BD31-4B8C-83A1-F6EECF244321}">
                <p14:modId xmlns:p14="http://schemas.microsoft.com/office/powerpoint/2010/main" val="1324964512"/>
              </p:ext>
            </p:extLst>
          </p:nvPr>
        </p:nvSpPr>
        <p:spPr>
          <a:xfrm>
            <a:off x="996002" y="2521034"/>
            <a:ext cx="1051560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/>
              <a:t>Empowering Young Learners with Real World Content</a:t>
            </a:r>
            <a:br>
              <a:rPr lang="en-US">
                <a:latin typeface="+mj-ea"/>
                <a:cs typeface="+mj-ea"/>
              </a:rPr>
            </a:br>
            <a:br>
              <a:rPr lang="en-US">
                <a:latin typeface="+mj-ea"/>
                <a:cs typeface="+mj-ea"/>
              </a:rPr>
            </a:br>
            <a:r>
              <a:rPr lang="en-US" sz="4000" b="1"/>
              <a:t>T-P-S</a:t>
            </a:r>
          </a:p>
        </p:txBody>
      </p:sp>
    </p:spTree>
    <p:extLst>
      <p:ext uri="{BB962C8B-B14F-4D97-AF65-F5344CB8AC3E}">
        <p14:creationId xmlns:p14="http://schemas.microsoft.com/office/powerpoint/2010/main" val="1872153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/>
              <a:t>Watch the Video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661787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1965796847"/>
              </p:ext>
            </p:extLst>
          </p:nvPr>
        </p:nvSpPr>
        <p:spPr>
          <a:xfrm>
            <a:off x="695714" y="514143"/>
            <a:ext cx="10515600" cy="510059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English has become the world’s lingua franca. In what contexts is English used as an international language? List five.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514350" marR="0" lvl="0" indent="-5143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/>
              <a:t>________________________________________________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n-US"/>
              <a:t>________________________________________________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n-US"/>
              <a:t>________________________________________________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n-US"/>
              <a:t>________________________________________________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n-US"/>
              <a:t>________________________________________________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50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/>
              <a:t>Which one is NOT part of being a global citizen?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/>
              <a:t>Traveling to a new country every year.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/>
              <a:t>Contributing to the improvement of our planet.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/>
              <a:t>Being curious about the world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/>
              <a:t>Communicating with people from different cultures.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/>
              <a:t>Understanding different cultures.</a:t>
            </a:r>
          </a:p>
        </p:txBody>
      </p:sp>
    </p:spTree>
    <p:extLst>
      <p:ext uri="{BB962C8B-B14F-4D97-AF65-F5344CB8AC3E}">
        <p14:creationId xmlns:p14="http://schemas.microsoft.com/office/powerpoint/2010/main" val="1720356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AE33840635945B4A585FCAA3209A8" ma:contentTypeVersion="4" ma:contentTypeDescription="Create a new document." ma:contentTypeScope="" ma:versionID="11cd5c1273057f6dceef99e0c11725de">
  <xsd:schema xmlns:xsd="http://www.w3.org/2001/XMLSchema" xmlns:xs="http://www.w3.org/2001/XMLSchema" xmlns:p="http://schemas.microsoft.com/office/2006/metadata/properties" xmlns:ns2="7961bbbb-4c92-4895-b151-036478dae3d2" targetNamespace="http://schemas.microsoft.com/office/2006/metadata/properties" ma:root="true" ma:fieldsID="6900c8b5c9756ee5e90373b5a1eac287" ns2:_="">
    <xsd:import namespace="7961bbbb-4c92-4895-b151-036478dae3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1bbbb-4c92-4895-b151-036478dae3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8D0214-4563-48F6-9339-8B6DEA25A35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A8D737E-4421-49EB-B31B-3F4C38DD0D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61bbbb-4c92-4895-b151-036478dae3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FCCCF45-230C-4AE5-82EB-2360C6DC19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Empowering Young Learners with Real World Content  T-P-S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2017-08-11T16:19:38Z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0x010100C41AE33840635945B4A585FCAA3209A8</vt:lpwstr>
  </property>
</Properties>
</file>