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9"/>
  </p:notesMasterIdLst>
  <p:sldIdLst>
    <p:sldId id="262" r:id="rId5"/>
    <p:sldId id="261" r:id="rId6"/>
    <p:sldId id="263" r:id="rId7"/>
    <p:sldId id="264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6E66C2-D12E-424A-9EBC-A08F6F7E3620}" type="datetimeFigureOut">
              <a:rPr lang="en-US" smtClean="0"/>
              <a:t>8/10/2017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8D0865-178D-BF4E-A50A-4D5312DC9D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Preview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Have participants write down their answers, and then count how many teachers use home culture in English class Never, Rarely, Sometimes, Often. Write the numbers next to frequency.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Ask participants who answered in each category to explain why.</a:t>
            </a:r>
          </a:p>
          <a:p>
            <a:endParaRPr lang="en-US" b="0" i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7041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Video</a:t>
            </a:r>
          </a:p>
          <a:p>
            <a:endParaRPr lang="en-US"/>
          </a:p>
          <a:p>
            <a:r>
              <a:rPr lang="en-US"/>
              <a:t>Play the video.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6248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Review </a:t>
            </a:r>
            <a:endParaRPr lang="en-US">
              <a:latin typeface="+mn-lt"/>
            </a:endParaRPr>
          </a:p>
          <a:p>
            <a:endParaRPr lang="en-US" i="1">
              <a:latin typeface="+mn-lt"/>
            </a:endParaRPr>
          </a:p>
          <a:p>
            <a:r>
              <a:rPr lang="en-US" i="1" kern="1200">
                <a:effectLst/>
                <a:latin typeface="+mn-lt"/>
                <a:ea typeface="+mn-ea"/>
                <a:cs typeface="+mn-cs"/>
              </a:rPr>
              <a:t>It is important to teach young learners about home culture in the English language classroom. Let's review the reasons.</a:t>
            </a:r>
            <a:r>
              <a:rPr lang="en-US" i="1"/>
              <a:t> </a:t>
            </a:r>
            <a:endParaRPr lang="en-US" i="1">
              <a:latin typeface="+mn-lt"/>
            </a:endParaRPr>
          </a:p>
          <a:p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Ask different participants to match the parts of the sentences; drag the answers to the correct place. </a:t>
            </a:r>
          </a:p>
          <a:p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Answers: </a:t>
            </a:r>
          </a:p>
          <a:p>
            <a:pPr marL="228600" indent="-228600">
              <a:buAutoNum type="arabicPeriod"/>
            </a:pP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Connecting content to students' lives makes learning English more meaningful.</a:t>
            </a:r>
          </a:p>
          <a:p>
            <a:pPr marL="228600" indent="-228600">
              <a:buAutoNum type="arabicPeriod"/>
            </a:pP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Talking about their culture in English helps students develop intercultural communication skills. </a:t>
            </a:r>
          </a:p>
          <a:p>
            <a:pPr marL="228600" indent="-228600">
              <a:buAutoNum type="arabicPeriod"/>
            </a:pPr>
            <a:r>
              <a:rPr lang="en-US" sz="120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Understanding their own culture more deeply helps young learners value their home culture.</a:t>
            </a:r>
          </a:p>
          <a:p>
            <a:endParaRPr lang="en-US" sz="1200" kern="120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8D0865-178D-BF4E-A50A-4D5312DC9DB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7287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523999" y="4032081"/>
            <a:ext cx="9144000" cy="605340"/>
          </a:xfrm>
          <a:ln>
            <a:noFill/>
          </a:ln>
        </p:spPr>
        <p:txBody>
          <a:bodyPr>
            <a:normAutofit/>
          </a:bodyPr>
          <a:lstStyle>
            <a:lvl1pPr marL="0" marR="0" indent="0" algn="l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XXXX</a:t>
            </a: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1483" y="-382125"/>
            <a:ext cx="5689032" cy="4267200"/>
          </a:xfrm>
          <a:prstGeom prst="rect">
            <a:avLst/>
          </a:prstGeom>
        </p:spPr>
      </p:pic>
      <p:sp>
        <p:nvSpPr>
          <p:cNvPr id="9" name="Subtitle 2"/>
          <p:cNvSpPr txBox="1">
            <a:spLocks/>
          </p:cNvSpPr>
          <p:nvPr userDrawn="1"/>
        </p:nvSpPr>
        <p:spPr>
          <a:xfrm>
            <a:off x="1523999" y="3385720"/>
            <a:ext cx="9144000" cy="6053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>
                <a:solidFill>
                  <a:srgbClr val="FFC000"/>
                </a:solidFill>
              </a:rPr>
              <a:t>Preview and Review Slides For:</a:t>
            </a:r>
          </a:p>
        </p:txBody>
      </p:sp>
    </p:spTree>
    <p:extLst>
      <p:ext uri="{BB962C8B-B14F-4D97-AF65-F5344CB8AC3E}">
        <p14:creationId xmlns:p14="http://schemas.microsoft.com/office/powerpoint/2010/main" val="7030011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980673"/>
            <a:ext cx="10515600" cy="4351338"/>
          </a:xfrm>
        </p:spPr>
        <p:txBody>
          <a:bodyPr/>
          <a:lstStyle>
            <a:lvl1pPr>
              <a:defRPr sz="32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XXXXX</a:t>
            </a:r>
          </a:p>
        </p:txBody>
      </p:sp>
      <p:sp>
        <p:nvSpPr>
          <p:cNvPr id="7" name="Subtitle 2"/>
          <p:cNvSpPr txBox="1">
            <a:spLocks/>
          </p:cNvSpPr>
          <p:nvPr userDrawn="1"/>
        </p:nvSpPr>
        <p:spPr>
          <a:xfrm>
            <a:off x="5545720" y="6279392"/>
            <a:ext cx="1100559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>
                <a:solidFill>
                  <a:srgbClr val="FFC000"/>
                </a:solidFill>
              </a:rPr>
              <a:t>Preview</a:t>
            </a:r>
          </a:p>
        </p:txBody>
      </p:sp>
    </p:spTree>
    <p:extLst>
      <p:ext uri="{BB962C8B-B14F-4D97-AF65-F5344CB8AC3E}">
        <p14:creationId xmlns:p14="http://schemas.microsoft.com/office/powerpoint/2010/main" val="2033021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838200" y="980673"/>
            <a:ext cx="10515600" cy="4351338"/>
          </a:xfrm>
        </p:spPr>
        <p:txBody>
          <a:bodyPr/>
          <a:lstStyle>
            <a:lvl1pPr>
              <a:defRPr sz="3200"/>
            </a:lvl1pPr>
          </a:lstStyle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lang="en-US"/>
              <a:t>XXXXX</a:t>
            </a:r>
          </a:p>
        </p:txBody>
      </p:sp>
      <p:sp>
        <p:nvSpPr>
          <p:cNvPr id="4" name="Subtitle 2"/>
          <p:cNvSpPr txBox="1">
            <a:spLocks/>
          </p:cNvSpPr>
          <p:nvPr userDrawn="1"/>
        </p:nvSpPr>
        <p:spPr>
          <a:xfrm>
            <a:off x="5622161" y="6290967"/>
            <a:ext cx="1033282" cy="38762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2000">
                <a:solidFill>
                  <a:srgbClr val="FFC000"/>
                </a:solidFill>
              </a:rPr>
              <a:t>Review</a:t>
            </a:r>
          </a:p>
        </p:txBody>
      </p:sp>
    </p:spTree>
    <p:extLst/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694DA7-C7C0-AE4A-AB1E-E961C2AD0CA0}" type="datetimeFigureOut">
              <a:rPr lang="en-US" smtClean="0"/>
              <a:t>8/10/2017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E8A0CC-561F-194B-B5B1-2D8AE72885F8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700" y="5889122"/>
            <a:ext cx="1714500" cy="708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9563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523998" y="4032081"/>
            <a:ext cx="9946107" cy="924930"/>
          </a:xfrm>
        </p:spPr>
        <p:txBody>
          <a:bodyPr>
            <a:normAutofit fontScale="92500" lnSpcReduction="10000"/>
          </a:bodyPr>
          <a:lstStyle/>
          <a:p>
            <a:r>
              <a:rPr lang="en-US"/>
              <a:t>Empowering Young Learners with Real World Content </a:t>
            </a:r>
            <a:r>
              <a:rPr lang="mr-IN"/>
              <a:t>–</a:t>
            </a:r>
            <a:r>
              <a:rPr lang="en-US"/>
              <a:t> Connecting to Home Culture</a:t>
            </a:r>
          </a:p>
        </p:txBody>
      </p:sp>
    </p:spTree>
    <p:extLst>
      <p:ext uri="{BB962C8B-B14F-4D97-AF65-F5344CB8AC3E}">
        <p14:creationId xmlns:p14="http://schemas.microsoft.com/office/powerpoint/2010/main" val="13115906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How often do you study your students’ home culture in English class?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/>
              <a:t>Never      ______________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US"/>
              <a:t>Rarely      ______________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US"/>
              <a:t>Sometimes     ______________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US"/>
              <a:t>Often      ______________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03563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996002" y="2521034"/>
            <a:ext cx="10515600" cy="1325562"/>
          </a:xfrm>
        </p:spPr>
        <p:txBody>
          <a:bodyPr>
            <a:normAutofit/>
          </a:bodyPr>
          <a:lstStyle/>
          <a:p>
            <a:pPr algn="ctr"/>
            <a:r>
              <a:rPr lang="en-US" sz="4000" b="1"/>
              <a:t>Watch the Video</a:t>
            </a:r>
          </a:p>
        </p:txBody>
      </p:sp>
    </p:spTree>
    <p:extLst>
      <p:ext uri="{BB962C8B-B14F-4D97-AF65-F5344CB8AC3E}">
        <p14:creationId xmlns:p14="http://schemas.microsoft.com/office/powerpoint/2010/main" val="7378828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  <p:extLst>
              <p:ext uri="{D42A27DB-BD31-4B8C-83A1-F6EECF244321}">
                <p14:modId xmlns:p14="http://schemas.microsoft.com/office/powerpoint/2010/main" val="492896861"/>
              </p:ext>
            </p:extLst>
          </p:nvPr>
        </p:nvSpPr>
        <p:spPr>
          <a:xfrm>
            <a:off x="806116" y="435242"/>
            <a:ext cx="105156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i="1"/>
              <a:t>Match the first half of the sentence with the appropriate ending.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2800"/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US" sz="2800"/>
              <a:t>1. Connecting content to students’ lives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en-US" sz="2800"/>
              <a:t>______________________________________________________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US" sz="2800"/>
              <a:t>2. Talking about their culture in English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US" sz="2800"/>
              <a:t>______________________________________________________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US" sz="2800"/>
              <a:t>3. Understanding their own culture more deeply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  <a:defRPr/>
            </a:pPr>
            <a:r>
              <a:rPr lang="en-US" sz="2800"/>
              <a:t>______________________________________________________</a:t>
            </a:r>
          </a:p>
          <a:p>
            <a:pPr marL="514350" marR="0" lvl="0" indent="-5143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endParaRPr lang="en-US" sz="2800"/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4874235"/>
              </p:ext>
            </p:extLst>
          </p:nvPr>
        </p:nvGraphicFramePr>
        <p:xfrm>
          <a:off x="1857375" y="4362450"/>
          <a:ext cx="8241580" cy="160281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2415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34271"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helps</a:t>
                      </a:r>
                      <a:r>
                        <a:rPr lang="en-US" sz="2000" baseline="0"/>
                        <a:t> young learners value their home culture</a:t>
                      </a:r>
                      <a:endParaRPr lang="en-US" sz="2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4271"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makes</a:t>
                      </a:r>
                      <a:r>
                        <a:rPr lang="en-US" sz="2000" baseline="0"/>
                        <a:t> learning English more meaningful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4271">
                <a:tc>
                  <a:txBody>
                    <a:bodyPr/>
                    <a:lstStyle/>
                    <a:p>
                      <a:pPr algn="ctr"/>
                      <a:r>
                        <a:rPr lang="en-US" sz="2000"/>
                        <a:t>Helps</a:t>
                      </a:r>
                      <a:r>
                        <a:rPr lang="en-US" sz="2000" baseline="0"/>
                        <a:t> students develop intercultural communication skills</a:t>
                      </a:r>
                      <a:endParaRPr lang="en-US" sz="200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9303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41AE33840635945B4A585FCAA3209A8" ma:contentTypeVersion="4" ma:contentTypeDescription="Create a new document." ma:contentTypeScope="" ma:versionID="11cd5c1273057f6dceef99e0c11725de">
  <xsd:schema xmlns:xsd="http://www.w3.org/2001/XMLSchema" xmlns:xs="http://www.w3.org/2001/XMLSchema" xmlns:p="http://schemas.microsoft.com/office/2006/metadata/properties" xmlns:ns2="7961bbbb-4c92-4895-b151-036478dae3d2" targetNamespace="http://schemas.microsoft.com/office/2006/metadata/properties" ma:root="true" ma:fieldsID="6900c8b5c9756ee5e90373b5a1eac287" ns2:_="">
    <xsd:import namespace="7961bbbb-4c92-4895-b151-036478dae3d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2:LastSharedByUser" minOccurs="0"/>
                <xsd:element ref="ns2:LastSharedByTi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961bbbb-4c92-4895-b151-036478dae3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LastSharedByUser" ma:index="10" nillable="true" ma:displayName="Last Shared By User" ma:description="" ma:internalName="LastSharedByUser" ma:readOnly="true">
      <xsd:simpleType>
        <xsd:restriction base="dms:Note">
          <xsd:maxLength value="255"/>
        </xsd:restriction>
      </xsd:simpleType>
    </xsd:element>
    <xsd:element name="LastSharedByTime" ma:index="11" nillable="true" ma:displayName="Last Shared By Time" ma:description="" ma:internalName="LastSharedByTime" ma:readOnly="true">
      <xsd:simpleType>
        <xsd:restriction base="dms:DateTim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0B7B4BE-1C8A-483E-ABFE-F748FEFA168E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52E26C85-6E55-46A1-B7A3-2043ECB5B59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961bbbb-4c92-4895-b151-036478dae3d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30B99CF4-9896-4AA5-94F0-DE7DFCC2464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Widescreen</PresentationFormat>
  <Slides>4</Slides>
  <Notes>3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5" baseType="lpstr">
      <vt:lpstr>Office Theme</vt:lpstr>
      <vt:lpstr>PowerPoint Presentation</vt:lpstr>
      <vt:lpstr>PowerPoint Presentation</vt:lpstr>
      <vt:lpstr>Watch the Video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revision>1</cp:revision>
  <dcterms:modified xsi:type="dcterms:W3CDTF">2017-08-10T20:13:49Z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0x010100C41AE33840635945B4A585FCAA3209A8</vt:lpwstr>
  </property>
</Properties>
</file>