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0" r:id="rId7"/>
    <p:sldId id="258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535EF6-E15F-49F2-8073-5CD24B70D94B}" v="9" dt="2017-08-10T20:21:08.3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2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Preview</a:t>
            </a:r>
            <a:r>
              <a:rPr lang="en-US"/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In small groups discuss this question and write down your ideas.</a:t>
            </a:r>
            <a:r>
              <a:rPr lang="en-US" i="1"/>
              <a:t> </a:t>
            </a:r>
            <a:endParaRPr lang="en-US" i="1">
              <a:latin typeface="+mn-lt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Have each group report back on one or two ideas.</a:t>
            </a:r>
            <a:r>
              <a:rPr lang="en-US"/>
              <a:t> </a:t>
            </a:r>
            <a:endParaRPr lang="en-US">
              <a:latin typeface="+mn-lt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Possible answers: subjects: math, science, geography; meaningful context; CLIL; academic; </a:t>
            </a:r>
            <a:r>
              <a:rPr lang="en-US"/>
              <a:t>real-world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 </a:t>
            </a:r>
            <a:endParaRPr lang="en-US">
              <a:latin typeface="+mn-lt"/>
            </a:endParaRPr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/>
              <a:t>Video</a:t>
            </a:r>
          </a:p>
          <a:p>
            <a:endParaRPr lang="en-US" b="0" i="0"/>
          </a:p>
          <a:p>
            <a:r>
              <a:rPr lang="en-US"/>
              <a:t>Play the</a:t>
            </a:r>
            <a:r>
              <a:rPr lang="en-US" b="0" i="0" baseline="0"/>
              <a:t> video</a:t>
            </a:r>
            <a:r>
              <a:rPr lang="en-US"/>
              <a:t>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43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what CLIL stands for; type their responses.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 and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Language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Integrated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2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 Handout 12.1.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participants work in pairs to discuss the prompt. Ask them to write their answers on the handout.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answers: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People learn language and content at the same time.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It is natural to bring content into the language classroom.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CLIL contextualizes language instruction in a natural and authentic way.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Integrating subject area content makes language learning more engaging.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Integrating subject area content makes language learning more meaningful.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CLIL prepares young learners for future study of these subjects in English.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three or four pairs to share their answers with the group.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385720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  <p:extLst>
              <p:ext uri="{D42A27DB-BD31-4B8C-83A1-F6EECF244321}">
                <p14:modId xmlns:p14="http://schemas.microsoft.com/office/powerpoint/2010/main" val="2811263337"/>
              </p:ext>
            </p:extLst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Empowering Young Learners with Real World Content </a:t>
            </a:r>
            <a:r>
              <a:rPr lang="mr-IN"/>
              <a:t>–</a:t>
            </a:r>
            <a:r>
              <a:rPr lang="en-US"/>
              <a:t> Integrating Academic Content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2163879461"/>
              </p:ext>
            </p:extLst>
          </p:nvPr>
        </p:nvSpPr>
        <p:spPr>
          <a:xfrm>
            <a:off x="819539" y="23717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en-US"/>
          </a:p>
          <a:p>
            <a:pPr marL="0" indent="0" algn="ctr">
              <a:buNone/>
            </a:pPr>
            <a:r>
              <a:rPr lang="en-US"/>
              <a:t>What do you think of when you see the word </a:t>
            </a:r>
            <a:r>
              <a:rPr lang="en-US" i="1"/>
              <a:t>content</a:t>
            </a:r>
            <a:r>
              <a:rPr lang="en-US"/>
              <a:t>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531813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Small Group Discussion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819399"/>
            <a:ext cx="10515600" cy="2512611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Watch the video</a:t>
            </a:r>
          </a:p>
        </p:txBody>
      </p:sp>
    </p:spTree>
    <p:extLst>
      <p:ext uri="{BB962C8B-B14F-4D97-AF65-F5344CB8AC3E}">
        <p14:creationId xmlns:p14="http://schemas.microsoft.com/office/powerpoint/2010/main" val="2086850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563925720"/>
              </p:ext>
            </p:extLst>
          </p:nvPr>
        </p:nvSpPr>
        <p:spPr>
          <a:xfrm>
            <a:off x="3362325" y="1133475"/>
            <a:ext cx="6139363" cy="44460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CLIL stands for:</a:t>
            </a: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C _________ and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600"/>
              <a:t>L _________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600"/>
              <a:t>I _________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600"/>
              <a:t>L _________</a:t>
            </a:r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Give three reasons why CLIL is a recommended practice for learning English as a foreign language.</a:t>
            </a:r>
            <a:br>
              <a:rPr lang="en-US" sz="3600"/>
            </a:br>
            <a:endParaRPr lang="en-US" sz="360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600"/>
              <a:t>_______________________________________</a:t>
            </a:r>
          </a:p>
          <a:p>
            <a:pPr marL="742950" indent="-74295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3600"/>
              <a:t>_______________________________________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3600"/>
              <a:t>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9E2EB3-32CC-45A3-AA41-4CB11EE478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582D51-303B-4189-9F9E-B33B5ADBCEC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28FF2C4-527D-4596-A5AB-FF03A246BE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Small Group Discussion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2017-08-10T20:21:51Z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