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262" r:id="rId5"/>
    <p:sldId id="260" r:id="rId6"/>
    <p:sldId id="256" r:id="rId7"/>
    <p:sldId id="258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325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/>
              <a:t>Video</a:t>
            </a:r>
          </a:p>
          <a:p>
            <a:endParaRPr lang="en-US" b="0" i="0"/>
          </a:p>
          <a:p>
            <a:r>
              <a:rPr lang="en-US"/>
              <a:t>Play</a:t>
            </a:r>
            <a:r>
              <a:rPr lang="en-US" b="0" i="0" baseline="0"/>
              <a:t> the video</a:t>
            </a:r>
            <a:r>
              <a:rPr lang="en-US"/>
              <a:t>.</a:t>
            </a:r>
            <a:endParaRPr lang="en-US" b="0" i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9433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Facilitate a discussion and lead participants to answers similar to the following: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Using real world and multicultural content is essential for young learners who are growing up to become global citizens.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English is also the language of global problem solving.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Using National Geographic images and content will help our children explore other places and cultures and encourage them to care about other people and our world.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An increased understanding of the world and ability to communicate in English across cultures will help young learners become good global citizens.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i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9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Application 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participants do the activity described on the screen.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AutoNum type="arabicPeriod"/>
            </a:pPr>
            <a:r>
              <a:rPr lang="en-US" kern="1200">
                <a:effectLst/>
                <a:latin typeface="+mn-lt"/>
                <a:ea typeface="+mn-ea"/>
                <a:cs typeface="+mn-cs"/>
              </a:rPr>
              <a:t>Give participants three minutes to look through the units</a:t>
            </a:r>
            <a:r>
              <a:rPr lang="en-US"/>
              <a:t>.</a:t>
            </a:r>
            <a:endParaRPr lang="en-US">
              <a:latin typeface="+mn-lt"/>
            </a:endParaRPr>
          </a:p>
          <a:p>
            <a:pPr marL="228600" indent="-228600">
              <a:buAutoNum type="arabicPeriod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Tell them to choose one page. </a:t>
            </a:r>
          </a:p>
          <a:p>
            <a:pPr marL="228600" indent="-228600">
              <a:buAutoNum type="arabicPeriod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Tell them they should be prepared to explain how the real world content empowers young learners for the 21st century. </a:t>
            </a:r>
          </a:p>
          <a:p>
            <a:pPr marL="228600" indent="-228600">
              <a:buAutoNum type="arabicPeriod"/>
            </a:pPr>
            <a:r>
              <a:rPr lang="en-US" kern="1200">
                <a:effectLst/>
                <a:latin typeface="+mn-lt"/>
                <a:ea typeface="+mn-ea"/>
                <a:cs typeface="+mn-cs"/>
              </a:rPr>
              <a:t>Tell them to mark the page with a bookmark or a piece of paper and close the book when they are finished. This will help you know when they are finished. </a:t>
            </a:r>
            <a:endParaRPr lang="en-US"/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Ask participants to share their answers within your time limit.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6131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Reflection 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i="1" kern="1200">
                <a:effectLst/>
                <a:latin typeface="+mn-lt"/>
                <a:ea typeface="+mn-ea"/>
                <a:cs typeface="+mn-cs"/>
              </a:rPr>
              <a:t>Take one minute to think about what you learned from this workshop.</a:t>
            </a:r>
            <a:r>
              <a:rPr lang="en-US" i="1"/>
              <a:t> </a:t>
            </a:r>
            <a:r>
              <a:rPr lang="en-US" i="1" kern="1200">
                <a:effectLst/>
                <a:latin typeface="+mn-lt"/>
                <a:ea typeface="+mn-ea"/>
                <a:cs typeface="+mn-cs"/>
              </a:rPr>
              <a:t>Write down one thing new for you, one thing that surprised you, and one question you still have.</a:t>
            </a:r>
            <a:r>
              <a:rPr lang="en-US" i="1"/>
              <a:t> </a:t>
            </a:r>
            <a:endParaRPr lang="en-US" i="1">
              <a:latin typeface="+mn-lt"/>
            </a:endParaRPr>
          </a:p>
          <a:p>
            <a:endParaRPr lang="en-US" i="1">
              <a:latin typeface="+mn-lt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 one minute, have participants share their answer with the person next to them. 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After two minutes, have some participants share their answers and see if they have any questions. Take some time to talk through their questions.</a:t>
            </a:r>
            <a:endParaRPr lang="en-US">
              <a:latin typeface="+mn-lt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b="0" i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385720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/>
              <a:t>Empowering Young Learners with Real World Content </a:t>
            </a:r>
            <a:r>
              <a:rPr lang="mr-IN"/>
              <a:t>–</a:t>
            </a:r>
            <a:r>
              <a:rPr lang="en-US"/>
              <a:t> Conclusion</a:t>
            </a:r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2819399"/>
            <a:ext cx="10515600" cy="2512611"/>
          </a:xfr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Watch the video</a:t>
            </a:r>
          </a:p>
        </p:txBody>
      </p:sp>
    </p:spTree>
    <p:extLst>
      <p:ext uri="{BB962C8B-B14F-4D97-AF65-F5344CB8AC3E}">
        <p14:creationId xmlns:p14="http://schemas.microsoft.com/office/powerpoint/2010/main" val="2086850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333373690"/>
              </p:ext>
            </p:extLst>
          </p:nvPr>
        </p:nvSpPr>
        <p:spPr>
          <a:xfrm>
            <a:off x="819539" y="185737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Integrating National Geographic Materials in </a:t>
            </a:r>
            <a:r>
              <a:rPr lang="en-US" i="1"/>
              <a:t>Our World</a:t>
            </a:r>
            <a:r>
              <a:rPr lang="en-US"/>
              <a:t> means integrating its mission, which is to inspire people to care about the planet. How does </a:t>
            </a:r>
            <a:r>
              <a:rPr lang="en-US" i="1"/>
              <a:t>Our Worl</a:t>
            </a:r>
            <a:r>
              <a:rPr lang="en-US"/>
              <a:t>d do this, and why is this important in the English language classroom?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19539" y="531813"/>
            <a:ext cx="10515600" cy="1325562"/>
          </a:xfrm>
        </p:spPr>
        <p:txBody>
          <a:bodyPr>
            <a:normAutofit/>
          </a:bodyPr>
          <a:lstStyle/>
          <a:p>
            <a:pPr algn="ctr"/>
            <a:r>
              <a:rPr lang="en-US" sz="4000" b="1"/>
              <a:t>Group Discussion</a:t>
            </a:r>
          </a:p>
        </p:txBody>
      </p:sp>
    </p:spTree>
    <p:extLst>
      <p:ext uri="{BB962C8B-B14F-4D97-AF65-F5344CB8AC3E}">
        <p14:creationId xmlns:p14="http://schemas.microsoft.com/office/powerpoint/2010/main" val="1872153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3083265326"/>
              </p:ext>
            </p:extLst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/>
              <a:t>Bookmark Activity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i="1"/>
              <a:t>Look through one or two units in your </a:t>
            </a:r>
            <a:r>
              <a:rPr lang="en-US" sz="2800"/>
              <a:t>Our Worl</a:t>
            </a:r>
            <a:r>
              <a:rPr lang="en-US" sz="2800" i="1"/>
              <a:t>d Student Book.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800"/>
              <a:t>Choose one page that uses real-world content to empower young learners.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800"/>
              <a:t>Be ready to explain how the real-world content on this page empowers young learners for the 21</a:t>
            </a:r>
            <a:r>
              <a:rPr lang="en-US" sz="2800" baseline="30000"/>
              <a:t>st</a:t>
            </a:r>
            <a:r>
              <a:rPr lang="en-US" sz="2800"/>
              <a:t> century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800"/>
              <a:t>When you are ready, mark the page with a bookmark and close the book. </a:t>
            </a:r>
          </a:p>
        </p:txBody>
      </p:sp>
    </p:spTree>
    <p:extLst>
      <p:ext uri="{BB962C8B-B14F-4D97-AF65-F5344CB8AC3E}">
        <p14:creationId xmlns:p14="http://schemas.microsoft.com/office/powerpoint/2010/main" val="1661787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/>
              <a:t>Reflect on what you learned in this workshop and write down: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600"/>
              <a:t>One thing new for you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600"/>
              <a:t>One thing that surprised you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600"/>
              <a:t>One question you still have</a:t>
            </a:r>
          </a:p>
        </p:txBody>
      </p:sp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2088B6E-7447-4CD5-9AB8-909C38BD45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7BFA94F-9C42-4B63-A161-81089C31948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1FA4538-A24B-4A9B-8C1E-68D9B57A3B4F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5</Slides>
  <Notes>5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Group Discussion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2017-08-10T20:36:18Z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