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63" r:id="rId6"/>
    <p:sldId id="256" r:id="rId7"/>
    <p:sldId id="258"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23286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Preview 1</a:t>
            </a:r>
          </a:p>
          <a:p>
            <a:endParaRPr lang="en-US"/>
          </a:p>
          <a:p>
            <a:r>
              <a:rPr lang="en-US" i="1"/>
              <a:t>Welcome to this workshop on using video and technology in the classroom. In this workshop you will learn how to integrate technology in the English language classroom for young learners while also becoming familiar with the video and technology components of the </a:t>
            </a:r>
            <a:r>
              <a:rPr lang="en-US"/>
              <a:t>Our World </a:t>
            </a:r>
            <a:r>
              <a:rPr lang="en-US" i="1"/>
              <a:t>program.</a:t>
            </a:r>
          </a:p>
          <a:p>
            <a:endParaRPr lang="en-US" i="1"/>
          </a:p>
          <a:p>
            <a:r>
              <a:rPr lang="en-US" i="1"/>
              <a:t>In order to prepare your young learners for the demands of the 21st century, it is essential to integrate technology into the English language classroom. Sometimes technology can be intimidating, especially when you know that your students are digital natives and can use technology more easily than you. However, this should not stop you from using technology. Instead, it should motivate you to master it, so you can give your young learners the most effective and engaging instruction possible. In addition, as educators we have the responsibility to prepare our students to be successful adults in the 21st century, which means using all the technology available to us and giving our students the chance to build their digital and technological literacy.</a:t>
            </a:r>
          </a:p>
          <a:p>
            <a:endParaRPr lang="en-US" i="1"/>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413601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Preview 2</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Distribute Handout 13.1.</a:t>
            </a:r>
          </a:p>
          <a:p>
            <a:endParaRPr lang="en-US" sz="1200" kern="1200">
              <a:solidFill>
                <a:schemeClr val="tx1"/>
              </a:solidFill>
              <a:effectLst/>
              <a:latin typeface="+mn-lt"/>
              <a:ea typeface="+mn-ea"/>
              <a:cs typeface="+mn-cs"/>
            </a:endParaRPr>
          </a:p>
          <a:p>
            <a:r>
              <a:rPr lang="en-US" i="1" kern="1200">
                <a:effectLst/>
                <a:latin typeface="+mn-lt"/>
                <a:ea typeface="+mn-ea"/>
                <a:cs typeface="+mn-cs"/>
              </a:rPr>
              <a:t>First, let’s focus on the different types of technology you use and what technology is available for use in your context. Work in pairs. On Handout 13.1 list all the different types of instructional technology you can think of. Then put a check next to the ones that are available to you. Underline the ones you actually use, and circle ones you need more training in order to use effectively. Share the results with your partner.</a:t>
            </a:r>
            <a:endParaRPr lang="en-US" i="1">
              <a:latin typeface="+mn-lt"/>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Give participants five minutes to complete the task, and then ask them to share their answers. Type some of the answers on the screen. Then go over the answers one by one and ask by a show of hands how many people have the technology available, how many actually use the technology, and how many feel they need more training for the technology. Keep this information in mind for this workshop and possible future workshops.</a:t>
            </a:r>
          </a:p>
          <a:p>
            <a:r>
              <a:rPr lang="en-US" sz="1200" kern="1200">
                <a:solidFill>
                  <a:schemeClr val="tx1"/>
                </a:solidFill>
                <a:effectLst/>
                <a:latin typeface="+mn-lt"/>
                <a:ea typeface="+mn-ea"/>
                <a:cs typeface="+mn-cs"/>
              </a:rPr>
              <a:t> </a:t>
            </a:r>
          </a:p>
          <a:p>
            <a:endParaRPr lang="en-US" i="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Video</a:t>
            </a:r>
          </a:p>
          <a:p>
            <a:endParaRPr lang="en-US" i="0"/>
          </a:p>
          <a:p>
            <a:r>
              <a:rPr lang="en-US" i="0"/>
              <a:t>Play</a:t>
            </a:r>
            <a:r>
              <a:rPr lang="en-US" i="0" baseline="0"/>
              <a:t> the Video</a:t>
            </a:r>
            <a:r>
              <a:rPr lang="en-US"/>
              <a:t>.</a:t>
            </a:r>
            <a:endParaRPr lang="en-US" i="0"/>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Review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Answers: </a:t>
            </a:r>
          </a:p>
          <a:p>
            <a:pPr marL="228600" indent="-228600">
              <a:buAutoNum type="arabicPeriod"/>
            </a:pPr>
            <a:r>
              <a:rPr lang="en-US" sz="1200" kern="1200">
                <a:solidFill>
                  <a:schemeClr val="tx1"/>
                </a:solidFill>
                <a:effectLst/>
                <a:latin typeface="+mn-lt"/>
                <a:ea typeface="+mn-ea"/>
                <a:cs typeface="+mn-cs"/>
              </a:rPr>
              <a:t>Video Program on DVD </a:t>
            </a:r>
          </a:p>
          <a:p>
            <a:pPr marL="228600" indent="-228600">
              <a:buAutoNum type="arabicPeriod"/>
            </a:pPr>
            <a:r>
              <a:rPr lang="en-US" sz="1200" kern="1200">
                <a:solidFill>
                  <a:schemeClr val="tx1"/>
                </a:solidFill>
                <a:effectLst/>
                <a:latin typeface="+mn-lt"/>
                <a:ea typeface="+mn-ea"/>
                <a:cs typeface="+mn-cs"/>
              </a:rPr>
              <a:t>Interactive whiteboard activities OR Classroom Presentation Tool </a:t>
            </a:r>
          </a:p>
          <a:p>
            <a:pPr marL="228600" indent="-228600">
              <a:buAutoNum type="arabicPeriod"/>
            </a:pPr>
            <a:r>
              <a:rPr lang="en-US" sz="1200" kern="1200">
                <a:solidFill>
                  <a:schemeClr val="tx1"/>
                </a:solidFill>
                <a:effectLst/>
                <a:latin typeface="+mn-lt"/>
                <a:ea typeface="+mn-ea"/>
                <a:cs typeface="+mn-cs"/>
              </a:rPr>
              <a:t>Games and activities on CD-ROM </a:t>
            </a:r>
          </a:p>
          <a:p>
            <a:pPr marL="228600" indent="-228600">
              <a:buAutoNum type="arabicPeriod"/>
            </a:pPr>
            <a:r>
              <a:rPr lang="en-US" i="1" kern="1200">
                <a:effectLst/>
                <a:latin typeface="+mn-lt"/>
                <a:ea typeface="+mn-ea"/>
                <a:cs typeface="+mn-cs"/>
              </a:rPr>
              <a:t>Our World</a:t>
            </a:r>
            <a:r>
              <a:rPr lang="en-US" kern="1200">
                <a:effectLst/>
                <a:latin typeface="+mn-lt"/>
                <a:ea typeface="+mn-ea"/>
                <a:cs typeface="+mn-cs"/>
              </a:rPr>
              <a:t> Website with games and activities</a:t>
            </a:r>
            <a:endParaRPr lang="en-US">
              <a:latin typeface="+mn-lt"/>
            </a:endParaRP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99894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385720"/>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US"/>
              <a:t>Using Video and Technology in the Classroom - Introduction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extLst>
              <p:ext uri="{D42A27DB-BD31-4B8C-83A1-F6EECF244321}">
                <p14:modId xmlns:p14="http://schemas.microsoft.com/office/powerpoint/2010/main" val="2655229797"/>
              </p:ext>
            </p:extLst>
          </p:nvPr>
        </p:nvSpPr>
        <p:spPr>
          <a:xfrm>
            <a:off x="895350" y="2514600"/>
            <a:ext cx="10515600" cy="1263344"/>
          </a:xfrm>
        </p:spPr>
        <p:txBody>
          <a:bodyPr vert="horz" lIns="91440" tIns="45720" rIns="91440" bIns="45720" rtlCol="0" anchor="t">
            <a:normAutofit/>
          </a:bodyPr>
          <a:lstStyle/>
          <a:p>
            <a:pPr marL="0" indent="0" algn="ctr">
              <a:buNone/>
            </a:pPr>
            <a:r>
              <a:rPr lang="en-US" sz="4000"/>
              <a:t>USING VIDEO AND TECHNOLOGY IN THE CLASSROOM</a:t>
            </a:r>
          </a:p>
        </p:txBody>
      </p:sp>
    </p:spTree>
    <p:extLst>
      <p:ext uri="{BB962C8B-B14F-4D97-AF65-F5344CB8AC3E}">
        <p14:creationId xmlns:p14="http://schemas.microsoft.com/office/powerpoint/2010/main" val="191585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19539" y="1400175"/>
            <a:ext cx="10515600" cy="4498456"/>
          </a:xfrm>
        </p:spPr>
        <p:txBody>
          <a:bodyPr>
            <a:normAutofit fontScale="92500" lnSpcReduction="10000"/>
          </a:bodyPr>
          <a:lstStyle/>
          <a:p>
            <a:pPr marL="0" lvl="0" indent="0" algn="ctr">
              <a:lnSpc>
                <a:spcPct val="200000"/>
              </a:lnSpc>
              <a:spcBef>
                <a:spcPts val="0"/>
              </a:spcBef>
              <a:buNone/>
            </a:pPr>
            <a:r>
              <a:rPr lang="en-US"/>
              <a:t>_______________________         _______________________</a:t>
            </a:r>
          </a:p>
          <a:p>
            <a:pPr marL="0" indent="0" algn="ctr">
              <a:lnSpc>
                <a:spcPct val="200000"/>
              </a:lnSpc>
              <a:spcBef>
                <a:spcPts val="0"/>
              </a:spcBef>
              <a:buNone/>
            </a:pPr>
            <a:r>
              <a:rPr lang="en-US"/>
              <a:t>_______________________         _______________________</a:t>
            </a:r>
          </a:p>
          <a:p>
            <a:pPr marL="0" indent="0" algn="ctr">
              <a:lnSpc>
                <a:spcPct val="200000"/>
              </a:lnSpc>
              <a:spcBef>
                <a:spcPts val="0"/>
              </a:spcBef>
              <a:buNone/>
            </a:pPr>
            <a:r>
              <a:rPr lang="en-US"/>
              <a:t>_______________________         _______________________</a:t>
            </a:r>
          </a:p>
          <a:p>
            <a:pPr marL="0" indent="0" algn="ctr">
              <a:lnSpc>
                <a:spcPct val="200000"/>
              </a:lnSpc>
              <a:spcBef>
                <a:spcPts val="0"/>
              </a:spcBef>
              <a:buNone/>
            </a:pPr>
            <a:r>
              <a:rPr lang="en-US"/>
              <a:t>_______________________         _______________________</a:t>
            </a:r>
          </a:p>
          <a:p>
            <a:pPr marL="0" indent="0" algn="ctr">
              <a:lnSpc>
                <a:spcPct val="200000"/>
              </a:lnSpc>
              <a:spcBef>
                <a:spcPts val="0"/>
              </a:spcBef>
              <a:buNone/>
            </a:pPr>
            <a:r>
              <a:rPr lang="en-US"/>
              <a:t>_______________________         _______________________</a:t>
            </a:r>
          </a:p>
          <a:p>
            <a:pPr marL="0" lvl="0" indent="0" algn="ctr">
              <a:lnSpc>
                <a:spcPct val="200000"/>
              </a:lnSpc>
              <a:spcBef>
                <a:spcPts val="0"/>
              </a:spcBef>
              <a:buNone/>
            </a:pPr>
            <a:endParaRPr lang="en-US"/>
          </a:p>
        </p:txBody>
      </p:sp>
      <p:sp>
        <p:nvSpPr>
          <p:cNvPr id="2" name="Title 1"/>
          <p:cNvSpPr>
            <a:spLocks noGrp="1"/>
          </p:cNvSpPr>
          <p:nvPr>
            <p:ph type="title" idx="4294967295"/>
            <p:extLst>
              <p:ext uri="{D42A27DB-BD31-4B8C-83A1-F6EECF244321}">
                <p14:modId xmlns:p14="http://schemas.microsoft.com/office/powerpoint/2010/main" val="3244651300"/>
              </p:ext>
            </p:extLst>
          </p:nvPr>
        </p:nvSpPr>
        <p:spPr>
          <a:xfrm>
            <a:off x="819539" y="531813"/>
            <a:ext cx="10515600" cy="1325562"/>
          </a:xfrm>
        </p:spPr>
        <p:txBody>
          <a:bodyPr>
            <a:normAutofit/>
          </a:bodyPr>
          <a:lstStyle/>
          <a:p>
            <a:r>
              <a:rPr lang="en-US" sz="3600" b="1" i="1"/>
              <a:t>Kinds of instructional technology:</a:t>
            </a:r>
          </a:p>
        </p:txBody>
      </p:sp>
    </p:spTree>
    <p:extLst>
      <p:ext uri="{BB962C8B-B14F-4D97-AF65-F5344CB8AC3E}">
        <p14:creationId xmlns:p14="http://schemas.microsoft.com/office/powerpoint/2010/main" val="187215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extLst>
              <p:ext uri="{D42A27DB-BD31-4B8C-83A1-F6EECF244321}">
                <p14:modId xmlns:p14="http://schemas.microsoft.com/office/powerpoint/2010/main" val="1414483767"/>
              </p:ext>
            </p:extLst>
          </p:nvPr>
        </p:nvSpPr>
        <p:spPr>
          <a:xfrm>
            <a:off x="2524125" y="2743200"/>
            <a:ext cx="7181324" cy="846559"/>
          </a:xfrm>
        </p:spPr>
        <p:txBody>
          <a:bodyPr vert="horz" lIns="91440" tIns="45720" rIns="91440" bIns="45720" rtlCol="0" anchor="t">
            <a:normAutofit/>
          </a:bodyPr>
          <a:lstStyle/>
          <a:p>
            <a:pPr marL="0" indent="0" algn="ctr">
              <a:buNone/>
            </a:pPr>
            <a:r>
              <a:rPr lang="en-US" sz="3600"/>
              <a:t>Watch the Video</a:t>
            </a:r>
          </a:p>
        </p:txBody>
      </p:sp>
    </p:spTree>
    <p:extLst>
      <p:ext uri="{BB962C8B-B14F-4D97-AF65-F5344CB8AC3E}">
        <p14:creationId xmlns:p14="http://schemas.microsoft.com/office/powerpoint/2010/main" val="1661787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3638106306"/>
              </p:ext>
            </p:extLst>
          </p:nvPr>
        </p:nvSpPr>
        <p:spPr>
          <a:xfrm>
            <a:off x="695714" y="514142"/>
            <a:ext cx="10515600" cy="5257071"/>
          </a:xfrm>
        </p:spPr>
        <p:txBody>
          <a:bodyPr vert="horz" lIns="91440" tIns="45720" rIns="91440" bIns="45720" rtlCol="0" anchor="t">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a:t>List the components of </a:t>
            </a:r>
            <a:r>
              <a:rPr lang="en-US" sz="3600" i="1"/>
              <a:t>Our World</a:t>
            </a:r>
            <a:r>
              <a:rPr lang="en-US" sz="3600"/>
              <a:t> that will help you be a 21</a:t>
            </a:r>
            <a:r>
              <a:rPr lang="en-US" sz="3600" baseline="30000"/>
              <a:t>st</a:t>
            </a:r>
            <a:r>
              <a:rPr lang="en-US" sz="3600"/>
              <a:t>-century teacher.</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a:p>
            <a:pPr marL="742950" marR="0" lvl="0" indent="-742950" defTabSz="914400" eaLnBrk="1" fontAlgn="auto" latinLnBrk="0" hangingPunct="1">
              <a:lnSpc>
                <a:spcPct val="200000"/>
              </a:lnSpc>
              <a:spcBef>
                <a:spcPts val="0"/>
              </a:spcBef>
              <a:spcAft>
                <a:spcPts val="0"/>
              </a:spcAft>
              <a:buClrTx/>
              <a:buSzTx/>
              <a:buFontTx/>
              <a:buAutoNum type="arabicPeriod"/>
              <a:tabLst/>
              <a:defRPr/>
            </a:pPr>
            <a:r>
              <a:rPr lang="en-US" sz="3600"/>
              <a:t>_________________________________________</a:t>
            </a:r>
          </a:p>
          <a:p>
            <a:pPr marL="742950" indent="-742950">
              <a:lnSpc>
                <a:spcPct val="200000"/>
              </a:lnSpc>
              <a:spcBef>
                <a:spcPts val="0"/>
              </a:spcBef>
              <a:buFontTx/>
              <a:buAutoNum type="arabicPeriod"/>
              <a:defRPr/>
            </a:pPr>
            <a:r>
              <a:rPr lang="en-US" sz="3600"/>
              <a:t>_________________________________________</a:t>
            </a:r>
          </a:p>
          <a:p>
            <a:pPr marL="742950" indent="-742950">
              <a:lnSpc>
                <a:spcPct val="200000"/>
              </a:lnSpc>
              <a:spcBef>
                <a:spcPts val="0"/>
              </a:spcBef>
              <a:buFontTx/>
              <a:buAutoNum type="arabicPeriod"/>
              <a:defRPr/>
            </a:pPr>
            <a:r>
              <a:rPr lang="en-US" sz="3600"/>
              <a:t>_________________________________________</a:t>
            </a:r>
          </a:p>
          <a:p>
            <a:pPr marL="742950" indent="-742950">
              <a:lnSpc>
                <a:spcPct val="200000"/>
              </a:lnSpc>
              <a:spcBef>
                <a:spcPts val="0"/>
              </a:spcBef>
              <a:buFontTx/>
              <a:buAutoNum type="arabicPeriod"/>
              <a:defRPr/>
            </a:pPr>
            <a:r>
              <a:rPr lang="en-US" sz="3600"/>
              <a:t>_________________________________________</a:t>
            </a:r>
          </a:p>
          <a:p>
            <a:pPr marL="742950" marR="0" lvl="0" indent="-742950" defTabSz="914400" eaLnBrk="1" fontAlgn="auto" latinLnBrk="0" hangingPunct="1">
              <a:lnSpc>
                <a:spcPct val="100000"/>
              </a:lnSpc>
              <a:spcBef>
                <a:spcPts val="0"/>
              </a:spcBef>
              <a:spcAft>
                <a:spcPts val="0"/>
              </a:spcAft>
              <a:buClrTx/>
              <a:buSzTx/>
              <a:buFontTx/>
              <a:buAutoNum type="arabicPeriod"/>
              <a:tabLst/>
              <a:defRPr/>
            </a:pPr>
            <a:endParaRPr lang="en-US" sz="3600"/>
          </a:p>
        </p:txBody>
      </p:sp>
    </p:spTree>
    <p:extLst>
      <p:ext uri="{BB962C8B-B14F-4D97-AF65-F5344CB8AC3E}">
        <p14:creationId xmlns:p14="http://schemas.microsoft.com/office/powerpoint/2010/main" val="208685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B751F5-56F4-46BB-ADE4-7A936750AF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7F9CF01-11C7-486D-9DDE-BC264810D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836C3E-68CA-46BD-9CA4-B5CCC59B77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Kinds of instructional technology: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2017-08-10T20:51:50Z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