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62" r:id="rId5"/>
    <p:sldId id="256" r:id="rId6"/>
    <p:sldId id="258" r:id="rId7"/>
    <p:sldId id="260" r:id="rId8"/>
    <p:sldId id="261"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1</a:t>
            </a:fld>
            <a:endParaRPr lang="en-US"/>
          </a:p>
        </p:txBody>
      </p:sp>
    </p:spTree>
    <p:extLst>
      <p:ext uri="{BB962C8B-B14F-4D97-AF65-F5344CB8AC3E}">
        <p14:creationId xmlns:p14="http://schemas.microsoft.com/office/powerpoint/2010/main" val="41306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Preview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Facilitate a preview activity with posters and black and blue markers.</a:t>
            </a:r>
            <a:r>
              <a:rPr lang="en-US" sz="1200" kern="1200" baseline="0">
                <a:solidFill>
                  <a:schemeClr val="tx1"/>
                </a:solidFill>
                <a:effectLst/>
                <a:latin typeface="+mn-lt"/>
                <a:ea typeface="+mn-ea"/>
                <a:cs typeface="+mn-cs"/>
              </a:rPr>
              <a:t> </a:t>
            </a:r>
          </a:p>
          <a:p>
            <a:endParaRPr lang="en-US" sz="1200" kern="1200" baseline="0">
              <a:solidFill>
                <a:schemeClr val="tx1"/>
              </a:solidFill>
              <a:effectLst/>
              <a:latin typeface="+mn-lt"/>
              <a:ea typeface="+mn-ea"/>
              <a:cs typeface="+mn-cs"/>
            </a:endParaRPr>
          </a:p>
          <a:p>
            <a:r>
              <a:rPr lang="en-US" sz="1200" kern="1200">
                <a:solidFill>
                  <a:schemeClr val="tx1"/>
                </a:solidFill>
                <a:effectLst/>
                <a:latin typeface="+mn-lt"/>
                <a:ea typeface="+mn-ea"/>
                <a:cs typeface="+mn-cs"/>
              </a:rPr>
              <a:t>Put participants in groups of three or four and designate one person to be the leader for each group. The leader will facilitate the group discussion and then record the answers on a piece of poster paper. Only give out black or blue markers. The leader will designate one group member to present the group’s challenges to the workshop participants. After each group presents their challenges, put their posters on the wall to use at the end of the workshop.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Now let’s see if the video addresses the challenges that we have integrating technology in our teaching.</a:t>
            </a:r>
          </a:p>
          <a:p>
            <a:r>
              <a:rPr lang="en-US" sz="1200" kern="1200">
                <a:solidFill>
                  <a:schemeClr val="tx1"/>
                </a:solidFill>
                <a:effectLst/>
                <a:latin typeface="+mn-lt"/>
                <a:ea typeface="+mn-ea"/>
                <a:cs typeface="+mn-cs"/>
              </a:rPr>
              <a:t> </a:t>
            </a:r>
          </a:p>
          <a:p>
            <a:endParaRPr lang="en-US" i="1"/>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20399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Video</a:t>
            </a:r>
          </a:p>
          <a:p>
            <a:endParaRPr lang="en-US" b="0"/>
          </a:p>
          <a:p>
            <a:r>
              <a:rPr lang="en-US" b="0"/>
              <a:t>Watch</a:t>
            </a:r>
            <a:r>
              <a:rPr lang="en-US" b="0" baseline="0"/>
              <a:t> the video</a:t>
            </a:r>
            <a:r>
              <a:rPr lang="en-US"/>
              <a:t>.</a:t>
            </a:r>
            <a:endParaRPr lang="en-US" b="0"/>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154361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Review 1</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Call on participants to complete the paragraph. Drag their responses to the blanks or have a participant do the activity on the screen.</a:t>
            </a:r>
          </a:p>
          <a:p>
            <a:endParaRPr lang="en-US" sz="1200" kern="1200">
              <a:solidFill>
                <a:schemeClr val="tx1"/>
              </a:solidFill>
              <a:effectLst/>
              <a:latin typeface="+mn-lt"/>
              <a:ea typeface="+mn-ea"/>
              <a:cs typeface="+mn-cs"/>
            </a:endParaRPr>
          </a:p>
          <a:p>
            <a:r>
              <a:rPr lang="en-US" kern="1200">
                <a:effectLst/>
                <a:latin typeface="+mn-lt"/>
                <a:ea typeface="+mn-ea"/>
                <a:cs typeface="+mn-cs"/>
              </a:rPr>
              <a:t>Answers: Video is a powerful </a:t>
            </a:r>
            <a:r>
              <a:rPr lang="en-US" u="sng" kern="1200">
                <a:effectLst/>
                <a:latin typeface="+mn-lt"/>
                <a:ea typeface="+mn-ea"/>
                <a:cs typeface="+mn-cs"/>
              </a:rPr>
              <a:t>tool</a:t>
            </a:r>
            <a:r>
              <a:rPr lang="en-US" kern="1200">
                <a:effectLst/>
                <a:latin typeface="+mn-lt"/>
                <a:ea typeface="+mn-ea"/>
                <a:cs typeface="+mn-cs"/>
              </a:rPr>
              <a:t> that can bring the world into your classroom and your classroom to </a:t>
            </a:r>
            <a:r>
              <a:rPr lang="en-US" u="sng" kern="1200">
                <a:effectLst/>
                <a:latin typeface="+mn-lt"/>
                <a:ea typeface="+mn-ea"/>
                <a:cs typeface="+mn-cs"/>
              </a:rPr>
              <a:t>life</a:t>
            </a:r>
            <a:r>
              <a:rPr lang="en-US" kern="1200">
                <a:effectLst/>
                <a:latin typeface="+mn-lt"/>
                <a:ea typeface="+mn-ea"/>
                <a:cs typeface="+mn-cs"/>
              </a:rPr>
              <a:t>. In learning </a:t>
            </a:r>
            <a:r>
              <a:rPr lang="en-US" u="sng" kern="1200">
                <a:effectLst/>
                <a:latin typeface="+mn-lt"/>
                <a:ea typeface="+mn-ea"/>
                <a:cs typeface="+mn-cs"/>
              </a:rPr>
              <a:t>language</a:t>
            </a:r>
            <a:r>
              <a:rPr lang="en-US" kern="1200">
                <a:effectLst/>
                <a:latin typeface="+mn-lt"/>
                <a:ea typeface="+mn-ea"/>
                <a:cs typeface="+mn-cs"/>
              </a:rPr>
              <a:t>, video is especially valuable because it can provide a real-world </a:t>
            </a:r>
            <a:r>
              <a:rPr lang="en-US" u="sng" kern="1200">
                <a:effectLst/>
                <a:latin typeface="+mn-lt"/>
                <a:ea typeface="+mn-ea"/>
                <a:cs typeface="+mn-cs"/>
              </a:rPr>
              <a:t>context</a:t>
            </a:r>
            <a:r>
              <a:rPr lang="en-US" kern="1200">
                <a:effectLst/>
                <a:latin typeface="+mn-lt"/>
                <a:ea typeface="+mn-ea"/>
                <a:cs typeface="+mn-cs"/>
              </a:rPr>
              <a:t> that helps students experience the language in a natural and dynamic way.</a:t>
            </a:r>
            <a:endParaRPr lang="en-US">
              <a:latin typeface="+mn-lt"/>
            </a:endParaRPr>
          </a:p>
          <a:p>
            <a:r>
              <a:rPr lang="en-US" sz="1200" kern="1200">
                <a:solidFill>
                  <a:schemeClr val="tx1"/>
                </a:solidFill>
                <a:effectLst/>
                <a:latin typeface="+mn-lt"/>
                <a:ea typeface="+mn-ea"/>
                <a:cs typeface="+mn-cs"/>
              </a:rPr>
              <a:t> </a:t>
            </a:r>
          </a:p>
          <a:p>
            <a:endParaRPr lang="en-US" b="0" i="1"/>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99894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Review 2</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Ask for a show of hands for each answer. Be sure that participants can explain why the correct answer is "in short clips."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Explanation: to keep young learners' attention; to be sure students comprehend the video.</a:t>
            </a:r>
          </a:p>
          <a:p>
            <a:r>
              <a:rPr lang="en-US" sz="1200" kern="1200">
                <a:solidFill>
                  <a:schemeClr val="tx1"/>
                </a:solidFill>
                <a:effectLst/>
                <a:latin typeface="+mn-lt"/>
                <a:ea typeface="+mn-ea"/>
                <a:cs typeface="+mn-cs"/>
              </a:rPr>
              <a:t> </a:t>
            </a:r>
          </a:p>
          <a:p>
            <a:endParaRPr lang="en-US" b="0" i="0"/>
          </a:p>
        </p:txBody>
      </p:sp>
      <p:sp>
        <p:nvSpPr>
          <p:cNvPr id="4" name="Slide Number Placeholder 3"/>
          <p:cNvSpPr>
            <a:spLocks noGrp="1"/>
          </p:cNvSpPr>
          <p:nvPr>
            <p:ph type="sldNum" sz="quarter" idx="10"/>
          </p:nvPr>
        </p:nvSpPr>
        <p:spPr/>
        <p:txBody>
          <a:bodyPr/>
          <a:lstStyle/>
          <a:p>
            <a:fld id="{D08D0865-178D-BF4E-A50A-4D5312DC9DBC}" type="slidenum">
              <a:rPr lang="en-US" smtClean="0"/>
              <a:t>5</a:t>
            </a:fld>
            <a:endParaRPr lang="en-US"/>
          </a:p>
        </p:txBody>
      </p:sp>
    </p:spTree>
    <p:extLst>
      <p:ext uri="{BB962C8B-B14F-4D97-AF65-F5344CB8AC3E}">
        <p14:creationId xmlns:p14="http://schemas.microsoft.com/office/powerpoint/2010/main" val="30970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Review 3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Ask participants for answers and type their answers on the screen.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Answers: vocabulary, grammar, songs, video clips, story time</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6</a:t>
            </a:fld>
            <a:endParaRPr lang="en-US"/>
          </a:p>
        </p:txBody>
      </p:sp>
    </p:spTree>
    <p:extLst>
      <p:ext uri="{BB962C8B-B14F-4D97-AF65-F5344CB8AC3E}">
        <p14:creationId xmlns:p14="http://schemas.microsoft.com/office/powerpoint/2010/main" val="803256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385720"/>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10000"/>
          </a:bodyPr>
          <a:lstStyle/>
          <a:p>
            <a:r>
              <a:rPr lang="en-US"/>
              <a:t>Using Video and Technology in the Classroom: Using Video</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19539" y="1857375"/>
            <a:ext cx="10515600" cy="435133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t>What are the biggest challenges you face integrating technology into your teaching?</a:t>
            </a:r>
          </a:p>
        </p:txBody>
      </p:sp>
      <p:sp>
        <p:nvSpPr>
          <p:cNvPr id="2" name="Title 1"/>
          <p:cNvSpPr>
            <a:spLocks noGrp="1"/>
          </p:cNvSpPr>
          <p:nvPr>
            <p:ph type="title" idx="4294967295"/>
          </p:nvPr>
        </p:nvSpPr>
        <p:spPr>
          <a:xfrm>
            <a:off x="819539" y="531813"/>
            <a:ext cx="10515600" cy="1325562"/>
          </a:xfrm>
        </p:spPr>
        <p:txBody>
          <a:bodyPr>
            <a:normAutofit/>
          </a:bodyPr>
          <a:lstStyle/>
          <a:p>
            <a:pPr algn="ctr"/>
            <a:r>
              <a:rPr lang="en-US" sz="4000" b="1"/>
              <a:t>Group Discussion</a:t>
            </a:r>
          </a:p>
        </p:txBody>
      </p:sp>
    </p:spTree>
    <p:extLst>
      <p:ext uri="{BB962C8B-B14F-4D97-AF65-F5344CB8AC3E}">
        <p14:creationId xmlns:p14="http://schemas.microsoft.com/office/powerpoint/2010/main" val="187215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t>Watch the Video</a:t>
            </a:r>
          </a:p>
        </p:txBody>
      </p:sp>
    </p:spTree>
    <p:extLst>
      <p:ext uri="{BB962C8B-B14F-4D97-AF65-F5344CB8AC3E}">
        <p14:creationId xmlns:p14="http://schemas.microsoft.com/office/powerpoint/2010/main" val="166178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extLst>
              <p:ext uri="{D42A27DB-BD31-4B8C-83A1-F6EECF244321}">
                <p14:modId xmlns:p14="http://schemas.microsoft.com/office/powerpoint/2010/main" val="1741000303"/>
              </p:ext>
            </p:extLst>
          </p:nvPr>
        </p:nvSpPr>
        <p:spPr>
          <a:xfrm>
            <a:off x="1055478" y="589094"/>
            <a:ext cx="10515600" cy="4351338"/>
          </a:xfrm>
        </p:spPr>
        <p:txBody>
          <a:bodyPr vert="horz" lIns="91440" tIns="45720" rIns="91440" bIns="45720" rtlCol="0" anchor="t">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a:t>Complete the paragraph with the correct words.</a:t>
            </a:r>
          </a:p>
          <a:p>
            <a:pPr marL="0" marR="0" lvl="0" indent="0" defTabSz="914400" eaLnBrk="1" fontAlgn="auto" latinLnBrk="0" hangingPunct="1">
              <a:lnSpc>
                <a:spcPct val="100000"/>
              </a:lnSpc>
              <a:spcBef>
                <a:spcPts val="0"/>
              </a:spcBef>
              <a:spcAft>
                <a:spcPts val="0"/>
              </a:spcAft>
              <a:buClrTx/>
              <a:buSzTx/>
              <a:buFontTx/>
              <a:buNone/>
              <a:tabLst/>
              <a:defRPr/>
            </a:pPr>
            <a:endParaRPr lang="en-US" i="1"/>
          </a:p>
          <a:p>
            <a:pPr marL="0" marR="0" lvl="0" indent="0" defTabSz="914400" eaLnBrk="1" fontAlgn="auto" latinLnBrk="0" hangingPunct="1">
              <a:lnSpc>
                <a:spcPct val="100000"/>
              </a:lnSpc>
              <a:spcBef>
                <a:spcPts val="0"/>
              </a:spcBef>
              <a:spcAft>
                <a:spcPts val="0"/>
              </a:spcAft>
              <a:buClrTx/>
              <a:buSzTx/>
              <a:buFontTx/>
              <a:buNone/>
              <a:tabLst/>
              <a:defRPr/>
            </a:pPr>
            <a:endParaRPr lang="en-US"/>
          </a:p>
          <a:p>
            <a:pPr marL="0" marR="0" lvl="0" indent="0" defTabSz="914400" eaLnBrk="1" fontAlgn="auto" latinLnBrk="0" hangingPunct="1">
              <a:lnSpc>
                <a:spcPct val="100000"/>
              </a:lnSpc>
              <a:spcBef>
                <a:spcPts val="0"/>
              </a:spcBef>
              <a:spcAft>
                <a:spcPts val="0"/>
              </a:spcAft>
              <a:buClrTx/>
              <a:buSzTx/>
              <a:buFontTx/>
              <a:buNone/>
              <a:tabLst/>
              <a:defRPr/>
            </a:pPr>
            <a:r>
              <a:rPr lang="en-US"/>
              <a:t>Video is a powerful __________ that can bring the world into your classroom and your classroom to __________. In learning __________, video is especially valuable because it can provide a real-world ___________ that helps students experience language in a natural and dynamic way. </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p:txBody>
      </p:sp>
      <p:graphicFrame>
        <p:nvGraphicFramePr>
          <p:cNvPr id="2" name="Table 3"/>
          <p:cNvGraphicFramePr>
            <a:graphicFrameLocks noGrp="1"/>
          </p:cNvGraphicFramePr>
          <p:nvPr>
            <p:extLst>
              <p:ext uri="{D42A27DB-BD31-4B8C-83A1-F6EECF244321}">
                <p14:modId xmlns:p14="http://schemas.microsoft.com/office/powerpoint/2010/main" val="3866468796"/>
              </p:ext>
            </p:extLst>
          </p:nvPr>
        </p:nvGraphicFramePr>
        <p:xfrm>
          <a:off x="2238375" y="5019675"/>
          <a:ext cx="8168640" cy="792480"/>
        </p:xfrm>
        <a:graphic>
          <a:graphicData uri="http://schemas.openxmlformats.org/drawingml/2006/table">
            <a:tbl>
              <a:tblPr firstRow="1" bandRow="1">
                <a:tableStyleId>{5C22544A-7EE6-4342-B048-85BDC9FD1C3A}</a:tableStyleId>
              </a:tblPr>
              <a:tblGrid>
                <a:gridCol w="2722880">
                  <a:extLst>
                    <a:ext uri="{9D8B030D-6E8A-4147-A177-3AD203B41FA5}">
                      <a16:colId xmlns:a16="http://schemas.microsoft.com/office/drawing/2014/main" val="2207727178"/>
                    </a:ext>
                  </a:extLst>
                </a:gridCol>
                <a:gridCol w="2722880">
                  <a:extLst>
                    <a:ext uri="{9D8B030D-6E8A-4147-A177-3AD203B41FA5}">
                      <a16:colId xmlns:a16="http://schemas.microsoft.com/office/drawing/2014/main" val="1647227652"/>
                    </a:ext>
                  </a:extLst>
                </a:gridCol>
                <a:gridCol w="2722880">
                  <a:extLst>
                    <a:ext uri="{9D8B030D-6E8A-4147-A177-3AD203B41FA5}">
                      <a16:colId xmlns:a16="http://schemas.microsoft.com/office/drawing/2014/main" val="3731209276"/>
                    </a:ext>
                  </a:extLst>
                </a:gridCol>
              </a:tblGrid>
              <a:tr h="370840">
                <a:tc>
                  <a:txBody>
                    <a:bodyPr/>
                    <a:lstStyle/>
                    <a:p>
                      <a:pPr>
                        <a:buNone/>
                      </a:pPr>
                      <a:r>
                        <a:rPr lang="en-US" sz="2000"/>
                        <a:t>language</a:t>
                      </a:r>
                    </a:p>
                  </a:txBody>
                  <a:tcPr/>
                </a:tc>
                <a:tc>
                  <a:txBody>
                    <a:bodyPr/>
                    <a:lstStyle/>
                    <a:p>
                      <a:pPr>
                        <a:buNone/>
                      </a:pPr>
                      <a:r>
                        <a:rPr lang="en-US" sz="2000"/>
                        <a:t>tool</a:t>
                      </a:r>
                    </a:p>
                  </a:txBody>
                  <a:tcPr/>
                </a:tc>
                <a:tc>
                  <a:txBody>
                    <a:bodyPr/>
                    <a:lstStyle/>
                    <a:p>
                      <a:pPr>
                        <a:buNone/>
                      </a:pPr>
                      <a:r>
                        <a:rPr lang="en-US" sz="2000"/>
                        <a:t>content</a:t>
                      </a:r>
                    </a:p>
                  </a:txBody>
                  <a:tcPr/>
                </a:tc>
                <a:extLst>
                  <a:ext uri="{0D108BD9-81ED-4DB2-BD59-A6C34878D82A}">
                    <a16:rowId xmlns:a16="http://schemas.microsoft.com/office/drawing/2014/main" val="3306063840"/>
                  </a:ext>
                </a:extLst>
              </a:tr>
              <a:tr h="370840">
                <a:tc>
                  <a:txBody>
                    <a:bodyPr/>
                    <a:lstStyle/>
                    <a:p>
                      <a:pPr>
                        <a:buNone/>
                      </a:pPr>
                      <a:r>
                        <a:rPr lang="en-US" sz="2000"/>
                        <a:t>context</a:t>
                      </a:r>
                    </a:p>
                  </a:txBody>
                  <a:tcPr/>
                </a:tc>
                <a:tc>
                  <a:txBody>
                    <a:bodyPr/>
                    <a:lstStyle/>
                    <a:p>
                      <a:pPr>
                        <a:buNone/>
                      </a:pPr>
                      <a:r>
                        <a:rPr lang="en-US" sz="2000"/>
                        <a:t>life</a:t>
                      </a:r>
                    </a:p>
                  </a:txBody>
                  <a:tcPr/>
                </a:tc>
                <a:tc>
                  <a:txBody>
                    <a:bodyPr/>
                    <a:lstStyle/>
                    <a:p>
                      <a:pPr>
                        <a:buNone/>
                      </a:pPr>
                      <a:r>
                        <a:rPr lang="en-US" sz="2000"/>
                        <a:t>animations</a:t>
                      </a:r>
                    </a:p>
                  </a:txBody>
                  <a:tcPr/>
                </a:tc>
                <a:extLst>
                  <a:ext uri="{0D108BD9-81ED-4DB2-BD59-A6C34878D82A}">
                    <a16:rowId xmlns:a16="http://schemas.microsoft.com/office/drawing/2014/main" val="246179045"/>
                  </a:ext>
                </a:extLst>
              </a:tr>
            </a:tbl>
          </a:graphicData>
        </a:graphic>
      </p:graphicFrame>
    </p:spTree>
    <p:extLst>
      <p:ext uri="{BB962C8B-B14F-4D97-AF65-F5344CB8AC3E}">
        <p14:creationId xmlns:p14="http://schemas.microsoft.com/office/powerpoint/2010/main" val="208685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extLst>
              <p:ext uri="{D42A27DB-BD31-4B8C-83A1-F6EECF244321}">
                <p14:modId xmlns:p14="http://schemas.microsoft.com/office/powerpoint/2010/main" val="4203601673"/>
              </p:ext>
            </p:extLst>
          </p:nvPr>
        </p:nvSpPr>
        <p:spPr/>
        <p:txBody>
          <a:bodyPr vert="horz" lIns="91440" tIns="45720" rIns="91440" bIns="45720" rtlCol="0" anchor="t">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When using the Our World Video program or any other video with young learners, it is recommended to watch the video:</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a:p>
            <a:pPr>
              <a:lnSpc>
                <a:spcPct val="100000"/>
              </a:lnSpc>
              <a:spcBef>
                <a:spcPts val="0"/>
              </a:spcBef>
              <a:defRPr/>
            </a:pPr>
            <a:r>
              <a:rPr lang="en-US" sz="3600"/>
              <a:t>In short clips</a:t>
            </a:r>
          </a:p>
          <a:p>
            <a:pPr>
              <a:lnSpc>
                <a:spcPct val="100000"/>
              </a:lnSpc>
              <a:spcBef>
                <a:spcPts val="0"/>
              </a:spcBef>
              <a:defRPr/>
            </a:pPr>
            <a:r>
              <a:rPr lang="en-US" sz="3600"/>
              <a:t>From the beginning to end without interruption</a:t>
            </a:r>
          </a:p>
          <a:p>
            <a:pPr>
              <a:lnSpc>
                <a:spcPct val="100000"/>
              </a:lnSpc>
              <a:spcBef>
                <a:spcPts val="0"/>
              </a:spcBef>
              <a:defRPr/>
            </a:pPr>
            <a:r>
              <a:rPr lang="en-US" sz="3600"/>
              <a:t>All at once</a:t>
            </a:r>
          </a:p>
        </p:txBody>
      </p:sp>
    </p:spTree>
    <p:extLst>
      <p:ext uri="{BB962C8B-B14F-4D97-AF65-F5344CB8AC3E}">
        <p14:creationId xmlns:p14="http://schemas.microsoft.com/office/powerpoint/2010/main" val="172035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a:t>The Our World Video program has been divided into short manageable clips. What are the five different types of language content that are present in these clips? List them below.</a:t>
            </a:r>
          </a:p>
          <a:p>
            <a:pPr marL="0" marR="0" lvl="0" indent="0" defTabSz="914400" eaLnBrk="1" fontAlgn="auto" latinLnBrk="0" hangingPunct="1">
              <a:lnSpc>
                <a:spcPct val="100000"/>
              </a:lnSpc>
              <a:spcBef>
                <a:spcPts val="0"/>
              </a:spcBef>
              <a:spcAft>
                <a:spcPts val="0"/>
              </a:spcAft>
              <a:buClrTx/>
              <a:buSzTx/>
              <a:buFontTx/>
              <a:buNone/>
              <a:tabLst/>
              <a:defRPr/>
            </a:pPr>
            <a:endParaRPr lang="en-US"/>
          </a:p>
          <a:p>
            <a:pPr marL="514350" marR="0" lvl="0" indent="-514350" defTabSz="914400" eaLnBrk="1" fontAlgn="auto" latinLnBrk="0" hangingPunct="1">
              <a:lnSpc>
                <a:spcPct val="150000"/>
              </a:lnSpc>
              <a:spcBef>
                <a:spcPts val="0"/>
              </a:spcBef>
              <a:spcAft>
                <a:spcPts val="0"/>
              </a:spcAft>
              <a:buClrTx/>
              <a:buSzTx/>
              <a:buFontTx/>
              <a:buAutoNum type="arabicPeriod"/>
              <a:tabLst/>
              <a:defRPr/>
            </a:pPr>
            <a:r>
              <a:rPr lang="en-US" sz="2800"/>
              <a:t>__________________________________________________________</a:t>
            </a:r>
          </a:p>
          <a:p>
            <a:pPr marL="514350" indent="-514350">
              <a:lnSpc>
                <a:spcPct val="150000"/>
              </a:lnSpc>
              <a:spcBef>
                <a:spcPts val="0"/>
              </a:spcBef>
              <a:buFontTx/>
              <a:buAutoNum type="arabicPeriod"/>
            </a:pPr>
            <a:r>
              <a:rPr lang="en-US" sz="2800"/>
              <a:t>__________________________________________________________</a:t>
            </a:r>
          </a:p>
          <a:p>
            <a:pPr marL="514350" indent="-514350">
              <a:lnSpc>
                <a:spcPct val="150000"/>
              </a:lnSpc>
              <a:spcBef>
                <a:spcPts val="0"/>
              </a:spcBef>
              <a:buFontTx/>
              <a:buAutoNum type="arabicPeriod"/>
            </a:pPr>
            <a:r>
              <a:rPr lang="en-US" sz="2800"/>
              <a:t>__________________________________________________________</a:t>
            </a:r>
          </a:p>
          <a:p>
            <a:pPr marL="514350" indent="-514350">
              <a:lnSpc>
                <a:spcPct val="150000"/>
              </a:lnSpc>
              <a:spcBef>
                <a:spcPts val="0"/>
              </a:spcBef>
              <a:buFontTx/>
              <a:buAutoNum type="arabicPeriod"/>
            </a:pPr>
            <a:r>
              <a:rPr lang="en-US" sz="2800"/>
              <a:t>__________________________________________________________</a:t>
            </a:r>
          </a:p>
          <a:p>
            <a:pPr marL="514350" indent="-514350">
              <a:lnSpc>
                <a:spcPct val="150000"/>
              </a:lnSpc>
              <a:spcBef>
                <a:spcPts val="0"/>
              </a:spcBef>
              <a:buFontTx/>
              <a:buAutoNum type="arabicPeriod"/>
            </a:pPr>
            <a:r>
              <a:rPr lang="en-US" sz="2800"/>
              <a:t>__________________________________________________________</a:t>
            </a:r>
          </a:p>
          <a:p>
            <a:pPr marL="514350" marR="0" lvl="0" indent="-514350" defTabSz="914400" eaLnBrk="1" fontAlgn="auto" latinLnBrk="0" hangingPunct="1">
              <a:lnSpc>
                <a:spcPct val="150000"/>
              </a:lnSpc>
              <a:spcBef>
                <a:spcPts val="0"/>
              </a:spcBef>
              <a:spcAft>
                <a:spcPts val="0"/>
              </a:spcAft>
              <a:buClrTx/>
              <a:buSzTx/>
              <a:buFontTx/>
              <a:buAutoNum type="arabicPeriod"/>
              <a:tabLst/>
              <a:defRPr/>
            </a:pPr>
            <a:endParaRPr lang="en-US" sz="2800"/>
          </a:p>
        </p:txBody>
      </p:sp>
    </p:spTree>
    <p:extLst>
      <p:ext uri="{BB962C8B-B14F-4D97-AF65-F5344CB8AC3E}">
        <p14:creationId xmlns:p14="http://schemas.microsoft.com/office/powerpoint/2010/main" val="1394900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3944B1-9195-44E7-BA55-E27187A37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DF5BA9-F4DA-417F-BFA5-76CE4FCC7D2A}">
  <ds:schemaRefs>
    <ds:schemaRef ds:uri="http://schemas.microsoft.com/sharepoint/v3/contenttype/forms"/>
  </ds:schemaRefs>
</ds:datastoreItem>
</file>

<file path=customXml/itemProps3.xml><?xml version="1.0" encoding="utf-8"?>
<ds:datastoreItem xmlns:ds="http://schemas.openxmlformats.org/officeDocument/2006/customXml" ds:itemID="{0B6D1A02-42E7-4190-9B6B-52B946A1A24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6</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Group Discussion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2017-08-11T13:43:24Z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