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60" r:id="rId6"/>
    <p:sldId id="256" r:id="rId7"/>
    <p:sldId id="258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</a:t>
            </a:r>
            <a:endParaRPr lang="en-US">
              <a:latin typeface="+mn-lt"/>
            </a:endParaRPr>
          </a:p>
          <a:p>
            <a:endParaRPr lang="en-US" i="1">
              <a:latin typeface="+mn-lt"/>
            </a:endParaRP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With a partner, brainstorm the various ways you and your students use the Internet for English language instruction. What are ways you use the Internet as a teacher to learn and teach English? What are ways your students use the Internet to learn English?</a:t>
            </a:r>
            <a:endParaRPr lang="en-US" i="1">
              <a:latin typeface="+mn-lt"/>
            </a:endParaRP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down ideas from participants into the T-chart.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/>
              <a:t>Video</a:t>
            </a:r>
          </a:p>
          <a:p>
            <a:endParaRPr lang="en-US" b="0" i="0"/>
          </a:p>
          <a:p>
            <a:r>
              <a:rPr lang="en-US"/>
              <a:t>Play the</a:t>
            </a:r>
            <a:r>
              <a:rPr lang="en-US" b="0" i="0" baseline="0"/>
              <a:t> video.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False.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has games for students and teaching resources for teachers.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call out answers. Type the answers on the screen.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student activities, pacing guides, student book audio, home/school connection letters, graphic organizers, etc.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385720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3999" y="4032080"/>
            <a:ext cx="8477251" cy="1149520"/>
          </a:xfrm>
        </p:spPr>
        <p:txBody>
          <a:bodyPr>
            <a:normAutofit/>
          </a:bodyPr>
          <a:lstStyle/>
          <a:p>
            <a:r>
              <a:rPr lang="en-US"/>
              <a:t>Using Video and Technology in the Classroom </a:t>
            </a:r>
            <a:r>
              <a:rPr lang="mr-IN"/>
              <a:t>–</a:t>
            </a:r>
            <a:r>
              <a:rPr lang="en-US"/>
              <a:t> Using the Computer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714" y="514143"/>
            <a:ext cx="10515600" cy="435133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Internet Use: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3620"/>
              </p:ext>
            </p:extLst>
          </p:nvPr>
        </p:nvGraphicFramePr>
        <p:xfrm>
          <a:off x="2352481" y="1359396"/>
          <a:ext cx="7202066" cy="438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1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540">
                <a:tc>
                  <a:txBody>
                    <a:bodyPr/>
                    <a:lstStyle/>
                    <a:p>
                      <a:r>
                        <a:rPr lang="en-US" sz="2100"/>
                        <a:t>Teacher</a:t>
                      </a:r>
                    </a:p>
                  </a:txBody>
                  <a:tcPr marL="80708" marR="80708" marT="40354" marB="40354"/>
                </a:tc>
                <a:tc>
                  <a:txBody>
                    <a:bodyPr/>
                    <a:lstStyle/>
                    <a:p>
                      <a:r>
                        <a:rPr lang="en-US" sz="2100"/>
                        <a:t>Student</a:t>
                      </a:r>
                    </a:p>
                  </a:txBody>
                  <a:tcPr marL="80708" marR="80708" marT="40354" marB="403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691">
                <a:tc>
                  <a:txBody>
                    <a:bodyPr/>
                    <a:lstStyle/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  <a:p>
                      <a:endParaRPr lang="en-US" sz="1600"/>
                    </a:p>
                  </a:txBody>
                  <a:tcPr marL="80708" marR="80708" marT="40354" marB="40354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0708" marR="80708" marT="40354" marB="40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685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450" y="2762250"/>
            <a:ext cx="295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Watch the Video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1609959976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The </a:t>
            </a:r>
            <a:r>
              <a:rPr lang="en-US" sz="3600" i="1"/>
              <a:t>Our World</a:t>
            </a:r>
            <a:r>
              <a:rPr lang="en-US" sz="3600"/>
              <a:t> website has e-games for both students and teachers.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/>
              <a:t>True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245271514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What are some teacher resources available on the </a:t>
            </a:r>
            <a:r>
              <a:rPr lang="en-US" sz="3600" i="1"/>
              <a:t>Our World </a:t>
            </a:r>
            <a:r>
              <a:rPr lang="en-US" sz="3600"/>
              <a:t>website? List three.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  <a:p>
            <a:pPr marL="742950" marR="0" lvl="0" indent="-74295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600"/>
              <a:t>__________________________________________</a:t>
            </a:r>
          </a:p>
          <a:p>
            <a:pPr marL="742950" indent="-742950">
              <a:lnSpc>
                <a:spcPct val="2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600"/>
              <a:t>__________________________________________</a:t>
            </a:r>
          </a:p>
          <a:p>
            <a:pPr marL="742950" indent="-742950">
              <a:lnSpc>
                <a:spcPct val="2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n-US" sz="3600"/>
              <a:t>__________________________________________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546B5F-094C-4276-9DFE-E27026B0D4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0937C7-9401-4A6B-AA91-FFD97ABA7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609DF-1539-4F56-8F07-844F99C158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2017-08-11T14:02:42Z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