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4.xml" ContentType="application/vnd.openxmlformats-officedocument.presentationml.notesSlide+xml"/>
  <Override PartName="/ppt/slideLayouts/slideLayout2.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62" r:id="rId2"/>
    <p:sldId id="256" r:id="rId3"/>
    <p:sldId id="258" r:id="rId4"/>
    <p:sldId id="264"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09"/>
    <p:restoredTop sz="65246"/>
  </p:normalViewPr>
  <p:slideViewPr>
    <p:cSldViewPr snapToGrid="0" snapToObjects="1">
      <p:cViewPr varScale="1">
        <p:scale>
          <a:sx n="83" d="100"/>
          <a:sy n="83" d="100"/>
        </p:scale>
        <p:origin x="253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customXml" Target="../customXml/item1.xml"/><Relationship Id="rId2" Type="http://schemas.openxmlformats.org/officeDocument/2006/relationships/slide" Target="slides/slide1.xml"/><Relationship Id="rId6" Type="http://schemas.openxmlformats.org/officeDocument/2006/relationships/slide" Target="slides/slide5.xml"/><Relationship Id="rId11" Type="http://schemas.openxmlformats.org/officeDocument/2006/relationships/tableStyles" Target="tableStyles.xml"/><Relationship Id="rId1" Type="http://schemas.openxmlformats.org/officeDocument/2006/relationships/slideMaster" Target="slideMasters/slideMaster1.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E66C2-D12E-424A-9EBC-A08F6F7E3620}" type="datetimeFigureOut">
              <a:rPr lang="en-US" smtClean="0"/>
              <a:t>8/3/17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D0865-178D-BF4E-A50A-4D5312DC9DBC}" type="slidenum">
              <a:rPr lang="en-US" smtClean="0"/>
              <a:t>‹#›</a:t>
            </a:fld>
            <a:endParaRPr lang="en-US"/>
          </a:p>
        </p:txBody>
      </p:sp>
    </p:spTree>
    <p:extLst>
      <p:ext uri="{BB962C8B-B14F-4D97-AF65-F5344CB8AC3E}">
        <p14:creationId xmlns:p14="http://schemas.microsoft.com/office/powerpoint/2010/main" val="353108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8D0865-178D-BF4E-A50A-4D5312DC9DBC}" type="slidenum">
              <a:rPr lang="en-US" smtClean="0"/>
              <a:t>1</a:t>
            </a:fld>
            <a:endParaRPr lang="en-US"/>
          </a:p>
        </p:txBody>
      </p:sp>
    </p:spTree>
    <p:extLst>
      <p:ext uri="{BB962C8B-B14F-4D97-AF65-F5344CB8AC3E}">
        <p14:creationId xmlns:p14="http://schemas.microsoft.com/office/powerpoint/2010/main" val="1110265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Preview 1 </a:t>
            </a:r>
          </a:p>
          <a:p>
            <a:r>
              <a:rPr lang="en-US" i="1" dirty="0" smtClean="0"/>
              <a:t>Welcome to this workshop on visual literacy! Visual literacy is a skill that affects how we read and watch all kinds of media. It is essential for our young learners, not just for communicating in English but also for communicating in any language. This is a new type of literacy that we have to integrate into our language instruction to prepare our children for their future in this exciting century we live in.</a:t>
            </a:r>
            <a:endParaRPr lang="en-US" i="1" dirty="0"/>
          </a:p>
        </p:txBody>
      </p:sp>
      <p:sp>
        <p:nvSpPr>
          <p:cNvPr id="4" name="Slide Number Placeholder 3"/>
          <p:cNvSpPr>
            <a:spLocks noGrp="1"/>
          </p:cNvSpPr>
          <p:nvPr>
            <p:ph type="sldNum" sz="quarter" idx="10"/>
          </p:nvPr>
        </p:nvSpPr>
        <p:spPr/>
        <p:txBody>
          <a:bodyPr/>
          <a:lstStyle/>
          <a:p>
            <a:fld id="{D08D0865-178D-BF4E-A50A-4D5312DC9DBC}" type="slidenum">
              <a:rPr lang="en-US" smtClean="0"/>
              <a:t>2</a:t>
            </a:fld>
            <a:endParaRPr lang="en-US"/>
          </a:p>
        </p:txBody>
      </p:sp>
    </p:spTree>
    <p:extLst>
      <p:ext uri="{BB962C8B-B14F-4D97-AF65-F5344CB8AC3E}">
        <p14:creationId xmlns:p14="http://schemas.microsoft.com/office/powerpoint/2010/main" val="1203999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Preview 2 </a:t>
            </a:r>
          </a:p>
          <a:p>
            <a:r>
              <a:rPr lang="en-US" dirty="0" smtClean="0"/>
              <a:t>Have participants work in small groups. Allow them to discuss the prompt for two minutes. Then, have participants share their ideas. Write the ideas on the screen using the mind map to connect the ideas. </a:t>
            </a:r>
          </a:p>
          <a:p>
            <a:endParaRPr lang="en-US" dirty="0" smtClean="0"/>
          </a:p>
          <a:p>
            <a:r>
              <a:rPr lang="en-US" dirty="0" smtClean="0"/>
              <a:t>Possible Answers: </a:t>
            </a:r>
          </a:p>
          <a:p>
            <a:r>
              <a:rPr lang="en-US" dirty="0" smtClean="0"/>
              <a:t>reading </a:t>
            </a:r>
          </a:p>
          <a:p>
            <a:r>
              <a:rPr lang="en-US" dirty="0" smtClean="0"/>
              <a:t>writing </a:t>
            </a:r>
          </a:p>
          <a:p>
            <a:r>
              <a:rPr lang="en-US" dirty="0" smtClean="0"/>
              <a:t>books </a:t>
            </a:r>
          </a:p>
          <a:p>
            <a:r>
              <a:rPr lang="en-US" dirty="0" smtClean="0"/>
              <a:t>texts </a:t>
            </a:r>
          </a:p>
          <a:p>
            <a:r>
              <a:rPr lang="en-US" dirty="0" smtClean="0"/>
              <a:t>words </a:t>
            </a:r>
          </a:p>
          <a:p>
            <a:r>
              <a:rPr lang="en-US" dirty="0" smtClean="0"/>
              <a:t>graphics </a:t>
            </a:r>
          </a:p>
          <a:p>
            <a:endParaRPr lang="en-US" dirty="0" smtClean="0"/>
          </a:p>
          <a:p>
            <a:r>
              <a:rPr lang="en-US" i="1" dirty="0" smtClean="0"/>
              <a:t>Now let’s watch the introduction and see if your ideas match the video. </a:t>
            </a:r>
            <a:endParaRPr lang="en-US" i="1" dirty="0"/>
          </a:p>
        </p:txBody>
      </p:sp>
      <p:sp>
        <p:nvSpPr>
          <p:cNvPr id="4" name="Slide Number Placeholder 3"/>
          <p:cNvSpPr>
            <a:spLocks noGrp="1"/>
          </p:cNvSpPr>
          <p:nvPr>
            <p:ph type="sldNum" sz="quarter" idx="10"/>
          </p:nvPr>
        </p:nvSpPr>
        <p:spPr/>
        <p:txBody>
          <a:bodyPr/>
          <a:lstStyle/>
          <a:p>
            <a:fld id="{D08D0865-178D-BF4E-A50A-4D5312DC9DBC}" type="slidenum">
              <a:rPr lang="en-US" smtClean="0"/>
              <a:t>3</a:t>
            </a:fld>
            <a:endParaRPr lang="en-US"/>
          </a:p>
        </p:txBody>
      </p:sp>
    </p:spTree>
    <p:extLst>
      <p:ext uri="{BB962C8B-B14F-4D97-AF65-F5344CB8AC3E}">
        <p14:creationId xmlns:p14="http://schemas.microsoft.com/office/powerpoint/2010/main" val="1543613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Video</a:t>
            </a:r>
          </a:p>
          <a:p>
            <a:r>
              <a:rPr lang="en-US" b="0" dirty="0" smtClean="0"/>
              <a:t>Play</a:t>
            </a:r>
            <a:r>
              <a:rPr lang="en-US" b="0" baseline="0" dirty="0" smtClean="0"/>
              <a:t> the video.</a:t>
            </a:r>
            <a:endParaRPr lang="en-US" b="0" dirty="0"/>
          </a:p>
        </p:txBody>
      </p:sp>
      <p:sp>
        <p:nvSpPr>
          <p:cNvPr id="4" name="Slide Number Placeholder 3"/>
          <p:cNvSpPr>
            <a:spLocks noGrp="1"/>
          </p:cNvSpPr>
          <p:nvPr>
            <p:ph type="sldNum" sz="quarter" idx="10"/>
          </p:nvPr>
        </p:nvSpPr>
        <p:spPr/>
        <p:txBody>
          <a:bodyPr/>
          <a:lstStyle/>
          <a:p>
            <a:fld id="{D08D0865-178D-BF4E-A50A-4D5312DC9DBC}" type="slidenum">
              <a:rPr lang="en-US" smtClean="0"/>
              <a:t>4</a:t>
            </a:fld>
            <a:endParaRPr lang="en-US"/>
          </a:p>
        </p:txBody>
      </p:sp>
    </p:spTree>
    <p:extLst>
      <p:ext uri="{BB962C8B-B14F-4D97-AF65-F5344CB8AC3E}">
        <p14:creationId xmlns:p14="http://schemas.microsoft.com/office/powerpoint/2010/main" val="1233915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Review</a:t>
            </a:r>
          </a:p>
          <a:p>
            <a:r>
              <a:rPr lang="en-US" dirty="0" smtClean="0"/>
              <a:t>Ask the participants to respond to the prompt. Type in their answers or have a participant come to the screen and do the activity. </a:t>
            </a:r>
          </a:p>
          <a:p>
            <a:endParaRPr lang="en-US" dirty="0" smtClean="0"/>
          </a:p>
          <a:p>
            <a:r>
              <a:rPr lang="en-US" dirty="0" smtClean="0"/>
              <a:t>Answers: </a:t>
            </a:r>
          </a:p>
          <a:p>
            <a:r>
              <a:rPr lang="en-US" dirty="0" smtClean="0"/>
              <a:t>computer, digital, information, new media, visual</a:t>
            </a:r>
            <a:endParaRPr lang="en-US" b="0" i="1" dirty="0"/>
          </a:p>
        </p:txBody>
      </p:sp>
      <p:sp>
        <p:nvSpPr>
          <p:cNvPr id="4" name="Slide Number Placeholder 3"/>
          <p:cNvSpPr>
            <a:spLocks noGrp="1"/>
          </p:cNvSpPr>
          <p:nvPr>
            <p:ph type="sldNum" sz="quarter" idx="10"/>
          </p:nvPr>
        </p:nvSpPr>
        <p:spPr/>
        <p:txBody>
          <a:bodyPr/>
          <a:lstStyle/>
          <a:p>
            <a:fld id="{D08D0865-178D-BF4E-A50A-4D5312DC9DBC}" type="slidenum">
              <a:rPr lang="en-US" smtClean="0"/>
              <a:t>5</a:t>
            </a:fld>
            <a:endParaRPr lang="en-US"/>
          </a:p>
        </p:txBody>
      </p:sp>
    </p:spTree>
    <p:extLst>
      <p:ext uri="{BB962C8B-B14F-4D97-AF65-F5344CB8AC3E}">
        <p14:creationId xmlns:p14="http://schemas.microsoft.com/office/powerpoint/2010/main" val="998943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dirty="0" smtClean="0"/>
              <a:t>XXXX</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userDrawn="1"/>
        </p:nvSpPr>
        <p:spPr>
          <a:xfrm>
            <a:off x="1523999" y="3385720"/>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dirty="0" smtClean="0">
                <a:solidFill>
                  <a:srgbClr val="FFC000"/>
                </a:solidFill>
              </a:rPr>
              <a:t>Preview and Review Slides For:</a:t>
            </a:r>
          </a:p>
        </p:txBody>
      </p:sp>
    </p:spTree>
    <p:extLst>
      <p:ext uri="{BB962C8B-B14F-4D97-AF65-F5344CB8AC3E}">
        <p14:creationId xmlns:p14="http://schemas.microsoft.com/office/powerpoint/2010/main" val="70300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smtClean="0"/>
              <a:t>XXXXX</a:t>
            </a:r>
            <a:endParaRPr lang="en-US" dirty="0"/>
          </a:p>
        </p:txBody>
      </p:sp>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dirty="0" smtClean="0">
                <a:solidFill>
                  <a:srgbClr val="FFC000"/>
                </a:solidFill>
              </a:rPr>
              <a:t>Preview</a:t>
            </a:r>
          </a:p>
        </p:txBody>
      </p:sp>
    </p:spTree>
    <p:extLst>
      <p:ext uri="{BB962C8B-B14F-4D97-AF65-F5344CB8AC3E}">
        <p14:creationId xmlns:p14="http://schemas.microsoft.com/office/powerpoint/2010/main" val="203302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smtClean="0"/>
              <a:t>XXXXX</a:t>
            </a:r>
            <a:endParaRPr lang="en-US" dirty="0"/>
          </a:p>
        </p:txBody>
      </p:sp>
      <p:sp>
        <p:nvSpPr>
          <p:cNvPr id="4" name="Subtitle 2"/>
          <p:cNvSpPr txBox="1">
            <a:spLocks/>
          </p:cNvSpPr>
          <p:nvPr userDrawn="1"/>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dirty="0" smtClean="0">
                <a:solidFill>
                  <a:srgbClr val="FFC000"/>
                </a:solidFill>
              </a:rPr>
              <a:t>Review</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Video">
    <p:spTree>
      <p:nvGrpSpPr>
        <p:cNvPr id="1" name=""/>
        <p:cNvGrpSpPr/>
        <p:nvPr/>
      </p:nvGrpSpPr>
      <p:grpSpPr>
        <a:xfrm>
          <a:off x="0" y="0"/>
          <a:ext cx="0" cy="0"/>
          <a:chOff x="0" y="0"/>
          <a:chExt cx="0" cy="0"/>
        </a:xfrm>
      </p:grpSpPr>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dirty="0" smtClean="0">
                <a:solidFill>
                  <a:srgbClr val="FFC000"/>
                </a:solidFill>
              </a:rPr>
              <a:t>Video</a:t>
            </a:r>
          </a:p>
        </p:txBody>
      </p:sp>
      <p:sp>
        <p:nvSpPr>
          <p:cNvPr id="4" name="Subtitle 2"/>
          <p:cNvSpPr txBox="1">
            <a:spLocks/>
          </p:cNvSpPr>
          <p:nvPr userDrawn="1"/>
        </p:nvSpPr>
        <p:spPr>
          <a:xfrm>
            <a:off x="4571998" y="2906041"/>
            <a:ext cx="3048001"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dirty="0" smtClean="0">
                <a:solidFill>
                  <a:schemeClr val="tx1"/>
                </a:solidFill>
              </a:rPr>
              <a:t>Watch the video.</a:t>
            </a:r>
          </a:p>
        </p:txBody>
      </p:sp>
    </p:spTree>
    <p:extLst>
      <p:ext uri="{BB962C8B-B14F-4D97-AF65-F5344CB8AC3E}">
        <p14:creationId xmlns:p14="http://schemas.microsoft.com/office/powerpoint/2010/main" val="9850929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6"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4DA7-C7C0-AE4A-AB1E-E961C2AD0CA0}" type="datetimeFigureOut">
              <a:rPr lang="en-US" smtClean="0"/>
              <a:t>8/3/17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8A0CC-561F-194B-B5B1-2D8AE72885F8}" type="slidenum">
              <a:rPr lang="en-US" smtClean="0"/>
              <a:t>‹#›</a:t>
            </a:fld>
            <a:endParaRPr lang="en-US"/>
          </a:p>
        </p:txBody>
      </p:sp>
      <p:pic>
        <p:nvPicPr>
          <p:cNvPr id="7" name="Picture 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485956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smtClean="0"/>
              <a:t>Visual Literacy - Introduction</a:t>
            </a:r>
            <a:endParaRPr lang="en-US" dirty="0"/>
          </a:p>
        </p:txBody>
      </p:sp>
    </p:spTree>
    <p:extLst>
      <p:ext uri="{BB962C8B-B14F-4D97-AF65-F5344CB8AC3E}">
        <p14:creationId xmlns:p14="http://schemas.microsoft.com/office/powerpoint/2010/main" val="13115906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19539" y="531813"/>
            <a:ext cx="10515600" cy="5676900"/>
          </a:xfrm>
        </p:spPr>
        <p:txBody>
          <a:bodyPr>
            <a:normAutofit/>
          </a:bodyPr>
          <a:lstStyle/>
          <a:p>
            <a:pPr algn="ctr"/>
            <a:r>
              <a:rPr lang="en-US" sz="4000" b="1" dirty="0" smtClean="0"/>
              <a:t>VISUAL LITERACY</a:t>
            </a:r>
            <a:endParaRPr lang="en-US" sz="4000" b="1" dirty="0"/>
          </a:p>
        </p:txBody>
      </p:sp>
    </p:spTree>
    <p:extLst>
      <p:ext uri="{BB962C8B-B14F-4D97-AF65-F5344CB8AC3E}">
        <p14:creationId xmlns:p14="http://schemas.microsoft.com/office/powerpoint/2010/main" val="18721534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80673"/>
            <a:ext cx="10515600" cy="662147"/>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3600" dirty="0" smtClean="0"/>
              <a:t>Small group discussion: What is literacy?</a:t>
            </a:r>
          </a:p>
          <a:p>
            <a:pPr marL="0" marR="0" lvl="0" indent="0" defTabSz="914400" eaLnBrk="1" fontAlgn="auto" latinLnBrk="0" hangingPunct="1">
              <a:lnSpc>
                <a:spcPct val="100000"/>
              </a:lnSpc>
              <a:spcBef>
                <a:spcPts val="0"/>
              </a:spcBef>
              <a:spcAft>
                <a:spcPts val="0"/>
              </a:spcAft>
              <a:buClrTx/>
              <a:buSzTx/>
              <a:buFontTx/>
              <a:buNone/>
              <a:tabLst/>
              <a:defRPr/>
            </a:pPr>
            <a:endParaRPr lang="en-US" sz="3600" dirty="0" smtClean="0"/>
          </a:p>
        </p:txBody>
      </p:sp>
      <p:sp>
        <p:nvSpPr>
          <p:cNvPr id="2" name="Rectangle 1"/>
          <p:cNvSpPr/>
          <p:nvPr/>
        </p:nvSpPr>
        <p:spPr>
          <a:xfrm>
            <a:off x="2371241" y="2017360"/>
            <a:ext cx="3456122" cy="63543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5045989" y="3484534"/>
            <a:ext cx="2100021" cy="5579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LITERACY</a:t>
            </a:r>
            <a:endParaRPr lang="en-US" sz="2800" dirty="0"/>
          </a:p>
        </p:txBody>
      </p:sp>
      <p:sp>
        <p:nvSpPr>
          <p:cNvPr id="5" name="Rectangle 4"/>
          <p:cNvSpPr/>
          <p:nvPr/>
        </p:nvSpPr>
        <p:spPr>
          <a:xfrm>
            <a:off x="6297478" y="2017359"/>
            <a:ext cx="3456122" cy="63543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367939" y="5155769"/>
            <a:ext cx="3456122" cy="63543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47608" y="3445789"/>
            <a:ext cx="3456122" cy="63543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172773" y="3445790"/>
            <a:ext cx="3456122" cy="63543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4367939" y="2652790"/>
            <a:ext cx="1335437" cy="8317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6447295" y="2652790"/>
            <a:ext cx="1252779" cy="7929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7" idx="3"/>
            <a:endCxn id="4" idx="1"/>
          </p:cNvCxnSpPr>
          <p:nvPr/>
        </p:nvCxnSpPr>
        <p:spPr>
          <a:xfrm flipV="1">
            <a:off x="4003730" y="3763504"/>
            <a:ext cx="1042259"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6" idx="0"/>
            <a:endCxn id="4" idx="2"/>
          </p:cNvCxnSpPr>
          <p:nvPr/>
        </p:nvCxnSpPr>
        <p:spPr>
          <a:xfrm flipV="1">
            <a:off x="6096000" y="4042473"/>
            <a:ext cx="0" cy="11132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8" idx="1"/>
            <a:endCxn id="4" idx="3"/>
          </p:cNvCxnSpPr>
          <p:nvPr/>
        </p:nvCxnSpPr>
        <p:spPr>
          <a:xfrm flipH="1" flipV="1">
            <a:off x="7146010" y="3763504"/>
            <a:ext cx="1026763" cy="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1787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5624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5714" y="514143"/>
            <a:ext cx="10515600" cy="710223"/>
          </a:xfrm>
        </p:spPr>
        <p:txBody>
          <a:bodyPr>
            <a:normAutofit fontScale="92500"/>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3600" dirty="0" smtClean="0"/>
              <a:t>What five types of literacy were mentioned in the video?</a:t>
            </a:r>
          </a:p>
          <a:p>
            <a:pPr marL="0" marR="0" lvl="0" indent="0" defTabSz="914400" eaLnBrk="1" fontAlgn="auto" latinLnBrk="0" hangingPunct="1">
              <a:lnSpc>
                <a:spcPct val="100000"/>
              </a:lnSpc>
              <a:spcBef>
                <a:spcPts val="0"/>
              </a:spcBef>
              <a:spcAft>
                <a:spcPts val="0"/>
              </a:spcAft>
              <a:buClrTx/>
              <a:buSzTx/>
              <a:buFontTx/>
              <a:buNone/>
              <a:tabLst/>
              <a:defRPr/>
            </a:pPr>
            <a:endParaRPr lang="en-US" sz="3600" dirty="0" smtClean="0"/>
          </a:p>
        </p:txBody>
      </p:sp>
      <p:sp>
        <p:nvSpPr>
          <p:cNvPr id="4" name="TextBox 3"/>
          <p:cNvSpPr txBox="1"/>
          <p:nvPr/>
        </p:nvSpPr>
        <p:spPr>
          <a:xfrm>
            <a:off x="1304022" y="2014780"/>
            <a:ext cx="9298983" cy="2585323"/>
          </a:xfrm>
          <a:prstGeom prst="rect">
            <a:avLst/>
          </a:prstGeom>
          <a:noFill/>
        </p:spPr>
        <p:txBody>
          <a:bodyPr wrap="square" rtlCol="0">
            <a:spAutoFit/>
          </a:bodyPr>
          <a:lstStyle/>
          <a:p>
            <a:pPr marL="342900" indent="-342900">
              <a:buAutoNum type="arabicPeriod"/>
            </a:pPr>
            <a:r>
              <a:rPr lang="en-US" dirty="0" smtClean="0"/>
              <a:t>___________________________________________________________________________</a:t>
            </a:r>
          </a:p>
          <a:p>
            <a:pPr marL="342900" indent="-342900">
              <a:buAutoNum type="arabicPeriod"/>
            </a:pPr>
            <a:endParaRPr lang="en-US" dirty="0"/>
          </a:p>
          <a:p>
            <a:pPr marL="342900" indent="-342900">
              <a:buAutoNum type="arabicPeriod"/>
            </a:pPr>
            <a:r>
              <a:rPr lang="en-US" dirty="0" smtClean="0"/>
              <a:t>___________________________________________________________________________</a:t>
            </a:r>
          </a:p>
          <a:p>
            <a:pPr marL="342900" indent="-342900">
              <a:buAutoNum type="arabicPeriod"/>
            </a:pPr>
            <a:endParaRPr lang="en-US" dirty="0"/>
          </a:p>
          <a:p>
            <a:pPr marL="342900" indent="-342900">
              <a:buAutoNum type="arabicPeriod"/>
            </a:pPr>
            <a:r>
              <a:rPr lang="en-US" dirty="0" smtClean="0"/>
              <a:t>___________________________________________________________________________</a:t>
            </a:r>
          </a:p>
          <a:p>
            <a:pPr marL="342900" indent="-342900">
              <a:buAutoNum type="arabicPeriod"/>
            </a:pPr>
            <a:endParaRPr lang="en-US" dirty="0"/>
          </a:p>
          <a:p>
            <a:pPr marL="342900" indent="-342900">
              <a:buAutoNum type="arabicPeriod"/>
            </a:pPr>
            <a:r>
              <a:rPr lang="en-US" dirty="0" smtClean="0"/>
              <a:t>___________________________________________________________________________</a:t>
            </a:r>
          </a:p>
          <a:p>
            <a:pPr marL="342900" indent="-342900">
              <a:buAutoNum type="arabicPeriod"/>
            </a:pPr>
            <a:endParaRPr lang="en-US" dirty="0"/>
          </a:p>
          <a:p>
            <a:pPr marL="342900" indent="-342900">
              <a:buAutoNum type="arabicPeriod"/>
            </a:pPr>
            <a:r>
              <a:rPr lang="en-US" dirty="0" smtClean="0"/>
              <a:t>___________________________________________________________________________</a:t>
            </a:r>
            <a:endParaRPr lang="en-US" dirty="0"/>
          </a:p>
        </p:txBody>
      </p:sp>
    </p:spTree>
    <p:extLst>
      <p:ext uri="{BB962C8B-B14F-4D97-AF65-F5344CB8AC3E}">
        <p14:creationId xmlns:p14="http://schemas.microsoft.com/office/powerpoint/2010/main" val="20868508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E1F81C6-DEBC-4B00-83EB-37C51696B0D8}"/>
</file>

<file path=customXml/itemProps2.xml><?xml version="1.0" encoding="utf-8"?>
<ds:datastoreItem xmlns:ds="http://schemas.openxmlformats.org/officeDocument/2006/customXml" ds:itemID="{86B55772-E9D6-46DE-B53A-EC1E48F65DC9}"/>
</file>

<file path=customXml/itemProps3.xml><?xml version="1.0" encoding="utf-8"?>
<ds:datastoreItem xmlns:ds="http://schemas.openxmlformats.org/officeDocument/2006/customXml" ds:itemID="{8962969B-2D1A-4DFA-BC51-D802F13C6672}"/>
</file>

<file path=docProps/app.xml><?xml version="1.0" encoding="utf-8"?>
<Properties xmlns="http://schemas.openxmlformats.org/officeDocument/2006/extended-properties" xmlns:vt="http://schemas.openxmlformats.org/officeDocument/2006/docPropsVTypes">
  <TotalTime>275</TotalTime>
  <Words>225</Words>
  <Application>Microsoft Macintosh PowerPoint</Application>
  <PresentationFormat>Widescreen</PresentationFormat>
  <Paragraphs>40</Paragraphs>
  <Slides>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Calibri</vt:lpstr>
      <vt:lpstr>Calibri Light</vt:lpstr>
      <vt:lpstr>Arial</vt:lpstr>
      <vt:lpstr>Office Theme</vt:lpstr>
      <vt:lpstr>PowerPoint Presentation</vt:lpstr>
      <vt:lpstr>VISUAL LITERACY</vt:lpstr>
      <vt:lpstr>PowerPoint Presentation</vt:lpstr>
      <vt:lpstr>PowerPoint Presentation</vt:lpstr>
      <vt:lpstr>PowerPoint Presentation</vt:lpstr>
    </vt:vector>
  </TitlesOfParts>
  <Company/>
  <LinksUpToDate>false</LinksUpToDate>
  <SharedDoc>false</SharedDoc>
  <HyperlinksChanged>false</HyperlinksChanged>
  <AppVersion>15.0035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World Professional Development</dc:title>
  <dc:creator>Corbo, Eugenia</dc:creator>
  <cp:lastModifiedBy>Kellett, Grace M</cp:lastModifiedBy>
  <cp:revision>12</cp:revision>
  <dcterms:created xsi:type="dcterms:W3CDTF">2017-07-26T15:24:14Z</dcterms:created>
  <dcterms:modified xsi:type="dcterms:W3CDTF">2017-08-03T17:53:52Z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