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62" r:id="rId5"/>
    <p:sldId id="256" r:id="rId6"/>
    <p:sldId id="264" r:id="rId7"/>
    <p:sldId id="258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Preview</a:t>
            </a:r>
            <a:r>
              <a:rPr lang="en-US"/>
              <a:t> </a:t>
            </a:r>
          </a:p>
          <a:p>
            <a:r>
              <a:rPr lang="en-US"/>
              <a:t>Put participants in groups of four or five. Tell them to take out a piece of paper. </a:t>
            </a:r>
          </a:p>
          <a:p>
            <a:r>
              <a:rPr lang="en-US" i="1"/>
              <a:t>Let's do a round robin. Each person has to say one word that comes to mind when she hears the words “visual literacy.” When everyone is finished, write all four words on a piece of paper. You have one minute. Go! </a:t>
            </a:r>
          </a:p>
          <a:p>
            <a:r>
              <a:rPr lang="en-US"/>
              <a:t>After one minute, call on at least one person per group to share their answers.</a:t>
            </a:r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Video </a:t>
            </a:r>
          </a:p>
          <a:p>
            <a:r>
              <a:rPr lang="en-US" i="1"/>
              <a:t>Now let's watch the video and see if your ideas match the video. </a:t>
            </a:r>
          </a:p>
          <a:p>
            <a:r>
              <a:rPr lang="en-US"/>
              <a:t>Play the video.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0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Review 1 </a:t>
            </a:r>
          </a:p>
          <a:p>
            <a:r>
              <a:rPr lang="en-US"/>
              <a:t>Ask participants to complete the activity either in pairs or individually. Then ask them to share their answers with the group. </a:t>
            </a:r>
          </a:p>
          <a:p>
            <a:endParaRPr lang="en-US"/>
          </a:p>
          <a:p>
            <a:r>
              <a:rPr lang="en-US"/>
              <a:t>Answers: </a:t>
            </a:r>
          </a:p>
          <a:p>
            <a:r>
              <a:rPr lang="en-US"/>
              <a:t>Visual literacy is the ability to construct </a:t>
            </a:r>
            <a:r>
              <a:rPr lang="en-US" u="sng"/>
              <a:t>meaning</a:t>
            </a:r>
            <a:r>
              <a:rPr lang="en-US"/>
              <a:t> from </a:t>
            </a:r>
            <a:r>
              <a:rPr lang="en-US" u="sng"/>
              <a:t>images</a:t>
            </a:r>
            <a:r>
              <a:rPr lang="en-US"/>
              <a:t>. These can be photos, illustrations, graphics, video, and </a:t>
            </a:r>
            <a:r>
              <a:rPr lang="en-US" u="sng"/>
              <a:t>symbols</a:t>
            </a:r>
            <a:r>
              <a:rPr lang="en-US"/>
              <a:t> among others. </a:t>
            </a:r>
          </a:p>
          <a:p>
            <a:r>
              <a:rPr lang="en-US"/>
              <a:t>When we look quickly at a reading text, we gain more </a:t>
            </a:r>
            <a:r>
              <a:rPr lang="en-US" u="sng"/>
              <a:t>information</a:t>
            </a:r>
            <a:r>
              <a:rPr lang="en-US"/>
              <a:t> from the visual than the words, so visual literacy is an important part of </a:t>
            </a:r>
            <a:r>
              <a:rPr lang="en-US" u="sng"/>
              <a:t>reading</a:t>
            </a:r>
            <a:r>
              <a:rPr lang="en-US"/>
              <a:t>.</a:t>
            </a:r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13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Review 2 </a:t>
            </a:r>
          </a:p>
          <a:p>
            <a:r>
              <a:rPr lang="en-US" i="1"/>
              <a:t>Now, let’s do another review activity. </a:t>
            </a:r>
          </a:p>
          <a:p>
            <a:endParaRPr lang="en-US"/>
          </a:p>
          <a:p>
            <a:r>
              <a:rPr lang="en-US"/>
              <a:t>Answers: </a:t>
            </a:r>
          </a:p>
          <a:p>
            <a:r>
              <a:rPr lang="en-US"/>
              <a:t>Brain-based research shows that about </a:t>
            </a:r>
            <a:r>
              <a:rPr lang="en-US" u="sng"/>
              <a:t>80</a:t>
            </a:r>
            <a:r>
              <a:rPr lang="en-US"/>
              <a:t> % of the information we take in is visual, and that we read non-text </a:t>
            </a:r>
            <a:r>
              <a:rPr lang="en-US" u="sng"/>
              <a:t>60,000</a:t>
            </a:r>
            <a:r>
              <a:rPr lang="en-US"/>
              <a:t> times faster than we read text. </a:t>
            </a:r>
          </a:p>
          <a:p>
            <a:r>
              <a:rPr lang="en-US"/>
              <a:t>After participants answer the prompt, lead a discussion on the significance of this data. </a:t>
            </a:r>
          </a:p>
          <a:p>
            <a:endParaRPr lang="en-US"/>
          </a:p>
          <a:p>
            <a:r>
              <a:rPr lang="en-US"/>
              <a:t>Possible answers: </a:t>
            </a:r>
          </a:p>
          <a:p>
            <a:r>
              <a:rPr lang="en-US"/>
              <a:t>• To get information from text, you have to be able to interpret and understand corresponding images, such as photos, pictures, and graphics. </a:t>
            </a:r>
          </a:p>
          <a:p>
            <a:r>
              <a:rPr lang="en-US"/>
              <a:t>• Learning information simultaneously through text and visuals can dramatically improve retention and recall.</a:t>
            </a:r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9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385720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Watch the video.</a:t>
            </a:r>
          </a:p>
        </p:txBody>
      </p:sp>
    </p:spTree>
    <p:extLst>
      <p:ext uri="{BB962C8B-B14F-4D97-AF65-F5344CB8AC3E}">
        <p14:creationId xmlns:p14="http://schemas.microsoft.com/office/powerpoint/2010/main" val="65814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Visual Literacy </a:t>
            </a:r>
            <a:r>
              <a:rPr lang="mr-IN"/>
              <a:t>–</a:t>
            </a:r>
            <a:r>
              <a:rPr lang="en-US"/>
              <a:t> What is Visual Literacy?</a:t>
            </a:r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19539" y="3022169"/>
            <a:ext cx="10515600" cy="2572719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What is visual literacy?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19539" y="1181100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en-US" sz="4000" b="1"/>
              <a:t>Round Robin Activity</a:t>
            </a:r>
          </a:p>
        </p:txBody>
      </p:sp>
    </p:spTree>
    <p:extLst>
      <p:ext uri="{BB962C8B-B14F-4D97-AF65-F5344CB8AC3E}">
        <p14:creationId xmlns:p14="http://schemas.microsoft.com/office/powerpoint/2010/main" val="187215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889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0673"/>
            <a:ext cx="10515600" cy="84812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/>
              <a:t>Complete the sentences with the correct words.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/>
          </a:p>
        </p:txBody>
      </p:sp>
      <p:sp>
        <p:nvSpPr>
          <p:cNvPr id="2" name="TextBox 1"/>
          <p:cNvSpPr txBox="1"/>
          <p:nvPr/>
        </p:nvSpPr>
        <p:spPr>
          <a:xfrm>
            <a:off x="867905" y="2123268"/>
            <a:ext cx="105078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Visual literacy is the ability to construct __________ from ___________. These can be photos, illustrations, graphics, video, and ___________ among others.</a:t>
            </a:r>
          </a:p>
          <a:p>
            <a:endParaRPr lang="en-US" sz="2400"/>
          </a:p>
          <a:p>
            <a:r>
              <a:rPr lang="en-US" sz="2400"/>
              <a:t>When we look quickly at a reading text, we gain more ____________ from the visual than the words, so visual literacy is an important part of ____________.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019580"/>
              </p:ext>
            </p:extLst>
          </p:nvPr>
        </p:nvGraphicFramePr>
        <p:xfrm>
          <a:off x="1861519" y="4609741"/>
          <a:ext cx="8128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images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symbols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information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writing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reading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meaning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letters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78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0673"/>
            <a:ext cx="10515600" cy="84812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/>
              <a:t>Complete the sentences with the correct numbers.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/>
          </a:p>
        </p:txBody>
      </p:sp>
      <p:sp>
        <p:nvSpPr>
          <p:cNvPr id="2" name="TextBox 1"/>
          <p:cNvSpPr txBox="1"/>
          <p:nvPr/>
        </p:nvSpPr>
        <p:spPr>
          <a:xfrm>
            <a:off x="845949" y="2417736"/>
            <a:ext cx="10507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Brain-based research shows that about __________ % of the information we take in is visual, and that we read non-text __________ times faster than we read text.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214720"/>
              </p:ext>
            </p:extLst>
          </p:nvPr>
        </p:nvGraphicFramePr>
        <p:xfrm>
          <a:off x="1861519" y="4609740"/>
          <a:ext cx="8128000" cy="427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7209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185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F56CBD-807D-4DE7-947B-4DF2FF56CE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8C19F7-3CCC-4B82-8422-B6A09DFB4C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B2F6F0-E5AA-4C73-A923-062A3043A1B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Round Robin Activity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2017-08-11T14:52:39Z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