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</a:t>
            </a:r>
          </a:p>
          <a:p>
            <a:r>
              <a:rPr lang="en-US"/>
              <a:t>Have participants work in small groups. </a:t>
            </a:r>
          </a:p>
          <a:p>
            <a:r>
              <a:rPr lang="en-US" i="1"/>
              <a:t>First, work independently. You may draw on the back of the same piece of paper you used earlier. When you have finished, share your graphic organizers with your group. </a:t>
            </a:r>
          </a:p>
          <a:p>
            <a:r>
              <a:rPr lang="en-US"/>
              <a:t>If possible, have participants draw their graphic organizers on the screen, white board, or chart paper at the front of the classroom.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</a:t>
            </a:r>
            <a:r>
              <a:rPr lang="en-US" b="0" baseline="0"/>
              <a:t> the video.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 </a:t>
            </a:r>
          </a:p>
          <a:p>
            <a:r>
              <a:rPr lang="en-US"/>
              <a:t>Have participants call out answers or come to the screen to do the activity. </a:t>
            </a:r>
          </a:p>
          <a:p>
            <a:endParaRPr lang="en-US"/>
          </a:p>
          <a:p>
            <a:r>
              <a:rPr lang="en-US"/>
              <a:t>Answers: </a:t>
            </a:r>
          </a:p>
          <a:p>
            <a:r>
              <a:rPr lang="en-US"/>
              <a:t>Graphic organizers are a visual </a:t>
            </a:r>
            <a:r>
              <a:rPr lang="en-US" u="sng"/>
              <a:t>representation</a:t>
            </a:r>
            <a:r>
              <a:rPr lang="en-US"/>
              <a:t> of information. They structure information into </a:t>
            </a:r>
            <a:r>
              <a:rPr lang="en-US" u="sng"/>
              <a:t>patterns</a:t>
            </a:r>
            <a:r>
              <a:rPr lang="en-US"/>
              <a:t> that can help </a:t>
            </a:r>
            <a:r>
              <a:rPr lang="en-US" u="sng"/>
              <a:t>students</a:t>
            </a:r>
            <a:r>
              <a:rPr lang="en-US"/>
              <a:t> understand and remember </a:t>
            </a:r>
            <a:r>
              <a:rPr lang="en-US" u="sng"/>
              <a:t>concepts</a:t>
            </a:r>
            <a:r>
              <a:rPr lang="en-US"/>
              <a:t> better.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 </a:t>
            </a:r>
          </a:p>
          <a:p>
            <a:r>
              <a:rPr lang="en-US"/>
              <a:t>Distribute Handout 14.1. </a:t>
            </a:r>
          </a:p>
          <a:p>
            <a:r>
              <a:rPr lang="en-US"/>
              <a:t>Put participants in groups of three to four. </a:t>
            </a:r>
          </a:p>
          <a:p>
            <a:r>
              <a:rPr lang="en-US" i="1"/>
              <a:t>To review the big ideas, let's do a group competition. The first group to come up with 12 different types of graphic organizers wins. Make a list. If you don't know the name for the graphic organizer, you can draw it. </a:t>
            </a:r>
          </a:p>
          <a:p>
            <a:r>
              <a:rPr lang="en-US"/>
              <a:t>If possible, give a prize to the winning group. </a:t>
            </a:r>
          </a:p>
          <a:p>
            <a:endParaRPr lang="en-US"/>
          </a:p>
          <a:p>
            <a:r>
              <a:rPr lang="en-US"/>
              <a:t>Answers: </a:t>
            </a:r>
          </a:p>
          <a:p>
            <a:pPr marL="228600" indent="-228600">
              <a:buAutoNum type="arabicPeriod"/>
            </a:pPr>
            <a:r>
              <a:rPr lang="en-US"/>
              <a:t>tables </a:t>
            </a:r>
          </a:p>
          <a:p>
            <a:pPr marL="228600" indent="-228600">
              <a:buAutoNum type="arabicPeriod"/>
            </a:pPr>
            <a:r>
              <a:rPr lang="en-US"/>
              <a:t>diagrams</a:t>
            </a:r>
          </a:p>
          <a:p>
            <a:pPr marL="228600" indent="-228600">
              <a:buAutoNum type="arabicPeriod"/>
            </a:pPr>
            <a:r>
              <a:rPr lang="en-US"/>
              <a:t>mind maps </a:t>
            </a:r>
          </a:p>
          <a:p>
            <a:pPr marL="228600" indent="-228600">
              <a:buAutoNum type="arabicPeriod"/>
            </a:pPr>
            <a:r>
              <a:rPr lang="en-US"/>
              <a:t>T-charts </a:t>
            </a:r>
          </a:p>
          <a:p>
            <a:pPr marL="228600" indent="-228600">
              <a:buAutoNum type="arabicPeriod"/>
            </a:pPr>
            <a:r>
              <a:rPr lang="en-US"/>
              <a:t>maps </a:t>
            </a:r>
          </a:p>
          <a:p>
            <a:pPr marL="228600" indent="-228600">
              <a:buAutoNum type="arabicPeriod"/>
            </a:pPr>
            <a:r>
              <a:rPr lang="en-US"/>
              <a:t>bar graphs </a:t>
            </a:r>
          </a:p>
          <a:p>
            <a:pPr marL="228600" indent="-228600">
              <a:buAutoNum type="arabicPeriod"/>
            </a:pPr>
            <a:r>
              <a:rPr lang="en-US"/>
              <a:t>calendars </a:t>
            </a:r>
          </a:p>
          <a:p>
            <a:pPr marL="228600" indent="-228600">
              <a:buAutoNum type="arabicPeriod"/>
            </a:pPr>
            <a:r>
              <a:rPr lang="en-US"/>
              <a:t>timelines </a:t>
            </a:r>
          </a:p>
          <a:p>
            <a:pPr marL="228600" indent="-228600">
              <a:buAutoNum type="arabicPeriod"/>
            </a:pPr>
            <a:r>
              <a:rPr lang="en-US"/>
              <a:t>line graphs </a:t>
            </a:r>
          </a:p>
          <a:p>
            <a:pPr marL="228600" indent="-228600">
              <a:buAutoNum type="arabicPeriod"/>
            </a:pPr>
            <a:r>
              <a:rPr lang="en-US"/>
              <a:t> Venn diagrams </a:t>
            </a:r>
          </a:p>
          <a:p>
            <a:pPr marL="228600" indent="-228600">
              <a:buAutoNum type="arabicPeriod"/>
            </a:pPr>
            <a:r>
              <a:rPr lang="en-US" baseline="0"/>
              <a:t> </a:t>
            </a:r>
            <a:r>
              <a:rPr lang="en-US"/>
              <a:t>cause and effect arrows </a:t>
            </a:r>
          </a:p>
          <a:p>
            <a:pPr marL="228600" indent="-228600">
              <a:buAutoNum type="arabicPeriod"/>
            </a:pPr>
            <a:r>
              <a:rPr lang="en-US" baseline="0"/>
              <a:t> </a:t>
            </a:r>
            <a:r>
              <a:rPr lang="en-US"/>
              <a:t>pie charts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Visual Literacy </a:t>
            </a:r>
            <a:r>
              <a:rPr lang="mr-IN"/>
              <a:t>–</a:t>
            </a:r>
            <a:r>
              <a:rPr lang="en-US"/>
              <a:t> Using Graphic Organizers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2058853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Draw three different kinds of graphic organizers that you commonly use with young learners. Then share with your group.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673"/>
            <a:ext cx="10515600" cy="72414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/>
              <a:t>Complete the paragraph with the correct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174113"/>
            <a:ext cx="1052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Graphic organizers are a visual ____________ of information. They structure information into ____________ that can help ____________ understand and remember _____________ better.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16455"/>
              </p:ext>
            </p:extLst>
          </p:nvPr>
        </p:nvGraphicFramePr>
        <p:xfrm>
          <a:off x="2032000" y="4409350"/>
          <a:ext cx="812799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concepts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visuals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grammar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patterns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673"/>
            <a:ext cx="10515600" cy="120105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Group competition:</a:t>
            </a: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List as many kinds of graphic organizers as you can.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sp>
        <p:nvSpPr>
          <p:cNvPr id="2" name="TextBox 1"/>
          <p:cNvSpPr txBox="1"/>
          <p:nvPr/>
        </p:nvSpPr>
        <p:spPr>
          <a:xfrm>
            <a:off x="858253" y="2181726"/>
            <a:ext cx="10475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_______________________________            _______________________________</a:t>
            </a:r>
          </a:p>
          <a:p>
            <a:endParaRPr lang="en-US" sz="2400"/>
          </a:p>
          <a:p>
            <a:r>
              <a:rPr lang="en-US" sz="2400"/>
              <a:t>_______________________________            _______________________________</a:t>
            </a:r>
          </a:p>
          <a:p>
            <a:endParaRPr lang="en-US" sz="2400"/>
          </a:p>
          <a:p>
            <a:r>
              <a:rPr lang="en-US" sz="2400"/>
              <a:t>_______________________________            _______________________________</a:t>
            </a:r>
          </a:p>
          <a:p>
            <a:endParaRPr lang="en-US" sz="2400"/>
          </a:p>
          <a:p>
            <a:r>
              <a:rPr lang="en-US" sz="2400"/>
              <a:t>_______________________________            _______________________________</a:t>
            </a:r>
          </a:p>
          <a:p>
            <a:endParaRPr lang="en-US" sz="2400"/>
          </a:p>
          <a:p>
            <a:r>
              <a:rPr lang="en-US" sz="2400"/>
              <a:t>_______________________________            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32E399-9564-491F-BCAF-6E58044656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7D23D-F3CC-4069-BA02-FBBAB9C25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3A1785-1848-4072-A9C9-3A14144BF8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